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64" r:id="rId3"/>
    <p:sldId id="285" r:id="rId4"/>
    <p:sldId id="287" r:id="rId5"/>
    <p:sldId id="288" r:id="rId6"/>
    <p:sldId id="269" r:id="rId7"/>
    <p:sldId id="286" r:id="rId8"/>
    <p:sldId id="266" r:id="rId9"/>
    <p:sldId id="268" r:id="rId10"/>
    <p:sldId id="270" r:id="rId11"/>
    <p:sldId id="272" r:id="rId12"/>
    <p:sldId id="290" r:id="rId13"/>
    <p:sldId id="273" r:id="rId14"/>
    <p:sldId id="274" r:id="rId15"/>
    <p:sldId id="275" r:id="rId16"/>
    <p:sldId id="277" r:id="rId17"/>
    <p:sldId id="280" r:id="rId18"/>
    <p:sldId id="281" r:id="rId19"/>
    <p:sldId id="282" r:id="rId20"/>
    <p:sldId id="283" r:id="rId21"/>
    <p:sldId id="291" r:id="rId22"/>
    <p:sldId id="296" r:id="rId23"/>
    <p:sldId id="292" r:id="rId24"/>
    <p:sldId id="293" r:id="rId25"/>
    <p:sldId id="294" r:id="rId26"/>
    <p:sldId id="295" r:id="rId27"/>
    <p:sldId id="278" r:id="rId28"/>
    <p:sldId id="297" r:id="rId29"/>
    <p:sldId id="300" r:id="rId30"/>
    <p:sldId id="309" r:id="rId31"/>
    <p:sldId id="298" r:id="rId32"/>
    <p:sldId id="310" r:id="rId33"/>
    <p:sldId id="306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B2D"/>
    <a:srgbClr val="008000"/>
    <a:srgbClr val="FFFFFF"/>
    <a:srgbClr val="000000"/>
    <a:srgbClr val="FF9218"/>
    <a:srgbClr val="9234DB"/>
    <a:srgbClr val="33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0000FF"/>
                </a:solidFill>
                <a:latin typeface="Tahoma" panose="020B0604030504040204" pitchFamily="34" charset="0"/>
              </a:rPr>
              <a:t>To play the movies and simulations included, view the presentation in Slide Show Mode.</a:t>
            </a:r>
          </a:p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endParaRPr lang="en-US" altLang="en-US"/>
          </a:p>
        </p:txBody>
      </p:sp>
      <p:sp>
        <p:nvSpPr>
          <p:cNvPr id="14339" name="Rectangle 3"/>
          <p:cNvSpPr>
            <a:spLocks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2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1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22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133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3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12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7135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4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7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49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753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107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2050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8000">
                <a:gamma/>
                <a:tint val="23529"/>
                <a:invGamma/>
              </a:srgbClr>
            </a:gs>
            <a:gs pos="100000">
              <a:srgbClr val="008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70925" y="128588"/>
            <a:ext cx="45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fld id="{8612BE23-9EEC-4C3E-8BAF-68DE28ECF3A5}" type="slidenum">
              <a:rPr lang="en-US" altLang="en-US" sz="1800" b="1">
                <a:effectLst>
                  <a:outerShdw blurRad="38100" dist="38100" dir="2700000" algn="tl">
                    <a:srgbClr val="FFFFFF"/>
                  </a:outerShdw>
                </a:effectLst>
              </a:rPr>
              <a:pPr/>
              <a:t>‹#›</a:t>
            </a:fld>
            <a:endParaRPr lang="en-US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Documents%20and%20Settings\Rapp\My%20Documents\Chemistry%20Power%20Point\THINK!.WAV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3.wav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Relationship Id="rId4" Type="http://schemas.openxmlformats.org/officeDocument/2006/relationships/image" Target="../media/image1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\\ABLFAC\Faculty_Lockers\SOU\nrapp\My%20Documents\Chemistry%201%20Power%20Point\Round1.wav" TargetMode="Externa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3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ideo" Target="file:///\\sou001\lockers\faculty-staff\nrapp\My%20Documents\Chemistry%201%20Power%20Point\millikansoildropexperiment.avi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sz="48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The Mole</a:t>
            </a:r>
            <a:br>
              <a:rPr lang="en-US" altLang="en-US" sz="48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</a:br>
            <a:endParaRPr lang="en-US" altLang="en-US" sz="3200" b="1">
              <a:solidFill>
                <a:srgbClr val="063DE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4104" name="Picture 8" descr="ncwmole"/>
          <p:cNvPicPr>
            <a:picLocks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981200"/>
            <a:ext cx="2819400" cy="2009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106" name="Picture 10" descr="moleday"/>
          <p:cNvPicPr>
            <a:picLocks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990600"/>
            <a:ext cx="2886075" cy="5334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228600" y="4495800"/>
            <a:ext cx="57150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9600" b="1">
                <a:effectLst>
                  <a:outerShdw blurRad="38100" dist="38100" dir="2700000" algn="tl">
                    <a:srgbClr val="FFFFFF"/>
                  </a:outerShdw>
                </a:effectLst>
                <a:latin typeface="Impact" panose="020B0806030902050204" pitchFamily="34" charset="0"/>
              </a:rPr>
              <a:t>6.02 X 10</a:t>
            </a:r>
            <a:r>
              <a:rPr lang="en-US" altLang="en-US" sz="9600" b="1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Impact" panose="020B0806030902050204" pitchFamily="34" charset="0"/>
              </a:rPr>
              <a:t>23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457200" y="304800"/>
            <a:ext cx="1981200" cy="1571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b="1"/>
              <a:t>Chemistry I HD – Chapter 6</a:t>
            </a:r>
          </a:p>
          <a:p>
            <a:pPr>
              <a:spcBef>
                <a:spcPct val="50000"/>
              </a:spcBef>
            </a:pPr>
            <a:r>
              <a:rPr lang="en-US" altLang="en-US" sz="1600" b="1"/>
              <a:t>Chemistry I – Chapter 10</a:t>
            </a:r>
          </a:p>
          <a:p>
            <a:pPr>
              <a:spcBef>
                <a:spcPct val="50000"/>
              </a:spcBef>
            </a:pPr>
            <a:r>
              <a:rPr lang="en-US" altLang="en-US" sz="1600" b="1"/>
              <a:t>ICP - Handouts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514600" y="2362200"/>
            <a:ext cx="32004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altLang="en-US" sz="1400" b="1">
                <a:latin typeface="Arial" panose="020B0604020202020204" pitchFamily="34" charset="0"/>
              </a:rPr>
              <a:t>SAVE PAPER AND INK!!! When you print out the notes on PowerPoint, print "Handouts" instead of "Slides" in the print setup. Also, turn off the backgrounds (Tools&gt;Options&gt;Print&gt;UNcheck "Background Printing")!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4724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en-US" altLang="en-US" sz="2800" b="1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1. Number of atoms in 0.500 mole of 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	a)   500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   b)   6.02  x 10</a:t>
            </a:r>
            <a:r>
              <a:rPr lang="en-US" altLang="en-US" sz="2800" b="1" baseline="30000">
                <a:solidFill>
                  <a:srgbClr val="063DE8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 Al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	c)   3.01 x 10</a:t>
            </a:r>
            <a:r>
              <a:rPr lang="en-US" altLang="en-US" sz="2800" b="1" baseline="30000">
                <a:solidFill>
                  <a:srgbClr val="063DE8"/>
                </a:solidFill>
                <a:latin typeface="Arial" panose="020B0604020202020204" pitchFamily="34" charset="0"/>
              </a:rPr>
              <a:t>23 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Al</a:t>
            </a:r>
            <a:r>
              <a:rPr lang="en-US" altLang="en-US" sz="2800" b="1" baseline="30000">
                <a:solidFill>
                  <a:srgbClr val="063DE8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atoms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>
              <a:solidFill>
                <a:srgbClr val="063DE8"/>
              </a:solidFill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2.Number of moles of S in 1.8 x 10</a:t>
            </a:r>
            <a:r>
              <a:rPr lang="en-US" altLang="en-US" sz="2800" b="1" baseline="30000">
                <a:latin typeface="Arial" panose="020B0604020202020204" pitchFamily="34" charset="0"/>
              </a:rPr>
              <a:t>24</a:t>
            </a:r>
            <a:r>
              <a:rPr lang="en-US" altLang="en-US" sz="2800" b="1">
                <a:latin typeface="Arial" panose="020B0604020202020204" pitchFamily="34" charset="0"/>
              </a:rPr>
              <a:t>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a)   1.0 mole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	b)   3.0 mole S atoms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	c)   1.1 x 10</a:t>
            </a:r>
            <a:r>
              <a:rPr lang="en-US" altLang="en-US" sz="2800" b="1" baseline="30000">
                <a:solidFill>
                  <a:srgbClr val="063DE8"/>
                </a:solidFill>
                <a:latin typeface="Arial" panose="020B0604020202020204" pitchFamily="34" charset="0"/>
              </a:rPr>
              <a:t>48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 mole S atoms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b="1"/>
              <a:t>	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altLang="en-US" sz="40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Learning Check</a:t>
            </a:r>
          </a:p>
        </p:txBody>
      </p:sp>
      <p:pic>
        <p:nvPicPr>
          <p:cNvPr id="60420" name="Picture 4">
            <a:hlinkClick r:id="" action="ppaction://media"/>
          </p:cNvPr>
          <p:cNvPicPr>
            <a:picLocks noRot="1" noChangeAspect="1" noChangeArrowheads="1"/>
          </p:cNvPicPr>
          <p:nvPr>
            <a:wavAudioFile r:embed="rId1" name="LetsPlay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32" fill="hold"/>
                                        <p:tgtEl>
                                          <p:spTgt spid="604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0420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53340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12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The Mass of 1 mole (in grams)</a:t>
            </a:r>
          </a:p>
          <a:p>
            <a:pPr>
              <a:lnSpc>
                <a:spcPct val="12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Equal to the numerical value of the average atomic mass (get from periodic table)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 	</a:t>
            </a:r>
            <a:r>
              <a:rPr lang="en-US" altLang="en-US" sz="2800" b="1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>
                <a:latin typeface="Arial" panose="020B0604020202020204" pitchFamily="34" charset="0"/>
              </a:rPr>
              <a:t> of  C atoms		=  	12.0 g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	</a:t>
            </a:r>
            <a:r>
              <a:rPr lang="en-US" altLang="en-US" sz="2800" b="1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>
                <a:latin typeface="Arial" panose="020B0604020202020204" pitchFamily="34" charset="0"/>
              </a:rPr>
              <a:t> of Mg atoms 		=	24.3 g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	</a:t>
            </a:r>
            <a:r>
              <a:rPr lang="en-US" altLang="en-US" sz="2800" b="1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2800" b="1">
                <a:latin typeface="Arial" panose="020B0604020202020204" pitchFamily="34" charset="0"/>
              </a:rPr>
              <a:t> of Cu atoms 		=	63.5 g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z="40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Molar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uiExpand="1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36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Other Names Related to Molar Mass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1816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sz="2400" b="1">
                <a:latin typeface="Arial" panose="020B0604020202020204" pitchFamily="34" charset="0"/>
              </a:rPr>
              <a:t>Molecular Mass/Molecular Weight:</a:t>
            </a:r>
            <a:r>
              <a:rPr lang="en-US" altLang="en-US" sz="2400">
                <a:latin typeface="Arial" panose="020B0604020202020204" pitchFamily="34" charset="0"/>
              </a:rPr>
              <a:t> If you have a single molecule, mass is measured in amu’s instead of grams. But, the molecular mass/weight is the </a:t>
            </a:r>
            <a:r>
              <a:rPr lang="en-US" altLang="en-US" sz="2400" u="sng">
                <a:latin typeface="Arial" panose="020B0604020202020204" pitchFamily="34" charset="0"/>
              </a:rPr>
              <a:t>same numerical value</a:t>
            </a:r>
            <a:r>
              <a:rPr lang="en-US" altLang="en-US" sz="2400">
                <a:latin typeface="Arial" panose="020B0604020202020204" pitchFamily="34" charset="0"/>
              </a:rPr>
              <a:t> as 1 mole of molecules.  Only the units are different. (This is the beauty of Avogadro’s Number!)</a:t>
            </a:r>
          </a:p>
          <a:p>
            <a:pPr>
              <a:lnSpc>
                <a:spcPct val="130000"/>
              </a:lnSpc>
            </a:pPr>
            <a:r>
              <a:rPr lang="en-US" altLang="en-US" sz="2400" b="1">
                <a:latin typeface="Arial" panose="020B0604020202020204" pitchFamily="34" charset="0"/>
              </a:rPr>
              <a:t>Formula Mass/Formula Weight:</a:t>
            </a:r>
            <a:r>
              <a:rPr lang="en-US" altLang="en-US" sz="2400">
                <a:latin typeface="Arial" panose="020B0604020202020204" pitchFamily="34" charset="0"/>
              </a:rPr>
              <a:t> Same goes for compounds.  But again, </a:t>
            </a:r>
            <a:r>
              <a:rPr lang="en-US" altLang="en-US" sz="2400" u="sng">
                <a:latin typeface="Arial" panose="020B0604020202020204" pitchFamily="34" charset="0"/>
              </a:rPr>
              <a:t>the numerical value is the same</a:t>
            </a:r>
            <a:r>
              <a:rPr lang="en-US" altLang="en-US" sz="2400">
                <a:latin typeface="Arial" panose="020B0604020202020204" pitchFamily="34" charset="0"/>
              </a:rPr>
              <a:t>.  Only the units are different.</a:t>
            </a:r>
          </a:p>
          <a:p>
            <a:pPr>
              <a:lnSpc>
                <a:spcPct val="130000"/>
              </a:lnSpc>
            </a:pPr>
            <a:r>
              <a:rPr lang="en-US" altLang="en-US" sz="2800" b="1">
                <a:solidFill>
                  <a:srgbClr val="990B2D"/>
                </a:solidFill>
                <a:latin typeface="Arial" panose="020B0604020202020204" pitchFamily="34" charset="0"/>
              </a:rPr>
              <a:t>THE POINT: You may hear </a:t>
            </a:r>
            <a:r>
              <a:rPr lang="en-US" altLang="en-US" sz="2800" b="1" u="sng">
                <a:solidFill>
                  <a:srgbClr val="990B2D"/>
                </a:solidFill>
                <a:latin typeface="Arial" panose="020B0604020202020204" pitchFamily="34" charset="0"/>
              </a:rPr>
              <a:t>all</a:t>
            </a:r>
            <a:r>
              <a:rPr lang="en-US" altLang="en-US" sz="2800" b="1">
                <a:solidFill>
                  <a:srgbClr val="990B2D"/>
                </a:solidFill>
                <a:latin typeface="Arial" panose="020B0604020202020204" pitchFamily="34" charset="0"/>
              </a:rPr>
              <a:t> of these terms</a:t>
            </a:r>
            <a:r>
              <a:rPr lang="en-US" altLang="en-US" sz="2800">
                <a:solidFill>
                  <a:srgbClr val="990B2D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>
                <a:solidFill>
                  <a:srgbClr val="990B2D"/>
                </a:solidFill>
                <a:latin typeface="Arial" panose="020B0604020202020204" pitchFamily="34" charset="0"/>
              </a:rPr>
              <a:t>which mean the </a:t>
            </a:r>
            <a:r>
              <a:rPr lang="en-US" altLang="en-US" sz="2400" i="1">
                <a:solidFill>
                  <a:srgbClr val="990B2D"/>
                </a:solidFill>
                <a:latin typeface="Arial" panose="020B0604020202020204" pitchFamily="34" charset="0"/>
              </a:rPr>
              <a:t>SAME NUMBER</a:t>
            </a:r>
            <a:r>
              <a:rPr lang="en-US" altLang="en-US" sz="2400">
                <a:solidFill>
                  <a:srgbClr val="990B2D"/>
                </a:solidFill>
                <a:latin typeface="Arial" panose="020B0604020202020204" pitchFamily="34" charset="0"/>
              </a:rPr>
              <a:t>… just different units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8991600" cy="13716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	Find the molar mass </a:t>
            </a:r>
            <a:br>
              <a:rPr lang="en-US" altLang="en-US" sz="3000" b="1">
                <a:latin typeface="Arial" panose="020B0604020202020204" pitchFamily="34" charset="0"/>
              </a:rPr>
            </a:br>
            <a:r>
              <a:rPr lang="en-US" altLang="en-US" sz="3000" b="1">
                <a:latin typeface="Arial" panose="020B0604020202020204" pitchFamily="34" charset="0"/>
              </a:rPr>
              <a:t>(usually we round to the tenths place)</a:t>
            </a:r>
            <a:r>
              <a:rPr lang="en-US" altLang="en-US" sz="2800" b="1"/>
              <a:t>		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Learning Check!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457200" y="3633788"/>
            <a:ext cx="43624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3200" b="1">
                <a:latin typeface="Arial" panose="020B0604020202020204" pitchFamily="34" charset="0"/>
              </a:rPr>
              <a:t> of Br atoms</a:t>
            </a:r>
          </a:p>
          <a:p>
            <a:pPr>
              <a:buFontTx/>
              <a:buAutoNum type="alphaUcPeriod"/>
            </a:pPr>
            <a:r>
              <a:rPr lang="en-US" altLang="en-US" sz="3200" b="1">
                <a:solidFill>
                  <a:srgbClr val="063DE8"/>
                </a:solidFill>
                <a:latin typeface="Arial" panose="020B0604020202020204" pitchFamily="34" charset="0"/>
              </a:rPr>
              <a:t>1 mole</a:t>
            </a:r>
            <a:r>
              <a:rPr lang="en-US" altLang="en-US" sz="3200" b="1">
                <a:latin typeface="Arial" panose="020B0604020202020204" pitchFamily="34" charset="0"/>
              </a:rPr>
              <a:t> of Sn atoms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4800600" y="3536950"/>
            <a:ext cx="330835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en-US" altLang="en-US" sz="3200" b="1">
                <a:latin typeface="Arial" panose="020B0604020202020204" pitchFamily="34" charset="0"/>
              </a:rPr>
              <a:t>=	</a:t>
            </a:r>
            <a:r>
              <a:rPr lang="en-US" altLang="en-US" sz="3200" b="1">
                <a:solidFill>
                  <a:srgbClr val="063DE8"/>
                </a:solidFill>
                <a:latin typeface="Arial" panose="020B0604020202020204" pitchFamily="34" charset="0"/>
              </a:rPr>
              <a:t>79.9 g/mole</a:t>
            </a:r>
          </a:p>
        </p:txBody>
      </p:sp>
      <p:sp>
        <p:nvSpPr>
          <p:cNvPr id="63495" name="Rectangle 7"/>
          <p:cNvSpPr>
            <a:spLocks noChangeArrowheads="1"/>
          </p:cNvSpPr>
          <p:nvPr/>
        </p:nvSpPr>
        <p:spPr bwMode="auto">
          <a:xfrm>
            <a:off x="4800600" y="4114800"/>
            <a:ext cx="330835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buSzPct val="100000"/>
            </a:pPr>
            <a:r>
              <a:rPr lang="en-US" altLang="en-US" sz="3200" b="1">
                <a:latin typeface="Arial" panose="020B0604020202020204" pitchFamily="34" charset="0"/>
              </a:rPr>
              <a:t>=    </a:t>
            </a:r>
            <a:r>
              <a:rPr lang="en-US" altLang="en-US" sz="3200" b="1">
                <a:solidFill>
                  <a:srgbClr val="063DE8"/>
                </a:solidFill>
                <a:latin typeface="Arial" panose="020B0604020202020204" pitchFamily="34" charset="0"/>
              </a:rPr>
              <a:t>118.7 g/mole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/>
      <p:bldP spid="6349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51816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3000" b="1">
                <a:solidFill>
                  <a:srgbClr val="66FF33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>
                <a:latin typeface="Arial" panose="020B0604020202020204" pitchFamily="34" charset="0"/>
              </a:rPr>
              <a:t>Mass in grams of 1 mole equal numerically to the sum of the atomic masses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	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1 mole of  CaCl</a:t>
            </a:r>
            <a:r>
              <a:rPr lang="en-US" altLang="en-US" sz="2800" b="1" baseline="-25000">
                <a:solidFill>
                  <a:srgbClr val="063DE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800" b="1">
                <a:latin typeface="Arial" panose="020B0604020202020204" pitchFamily="34" charset="0"/>
              </a:rPr>
              <a:t> 	 =  111.1 g/mol 		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>
                <a:solidFill>
                  <a:schemeClr val="accent1"/>
                </a:solidFill>
                <a:latin typeface="Arial" panose="020B0604020202020204" pitchFamily="34" charset="0"/>
              </a:rPr>
              <a:t>	   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1 mole Ca</a:t>
            </a:r>
            <a:r>
              <a:rPr lang="en-US" altLang="en-US" sz="2800" b="1">
                <a:latin typeface="Arial" panose="020B0604020202020204" pitchFamily="34" charset="0"/>
              </a:rPr>
              <a:t> x 40.1 g/mol 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	+ 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2 moles Cl</a:t>
            </a:r>
            <a:r>
              <a:rPr lang="en-US" altLang="en-US" sz="2800" b="1">
                <a:latin typeface="Arial" panose="020B0604020202020204" pitchFamily="34" charset="0"/>
              </a:rPr>
              <a:t> x 35.5 g/mol    = 111.1 g/mol CaCl</a:t>
            </a:r>
            <a:r>
              <a:rPr lang="en-US" altLang="en-US" sz="2800" b="1" baseline="-25000">
                <a:latin typeface="Arial" panose="020B0604020202020204" pitchFamily="34" charset="0"/>
              </a:rPr>
              <a:t>2</a:t>
            </a:r>
            <a:endParaRPr lang="en-US" altLang="en-US" sz="2800" b="1">
              <a:latin typeface="Arial" panose="020B0604020202020204" pitchFamily="34" charset="0"/>
            </a:endParaRPr>
          </a:p>
          <a:p>
            <a:pPr>
              <a:lnSpc>
                <a:spcPct val="200000"/>
              </a:lnSpc>
              <a:buFontTx/>
              <a:buNone/>
            </a:pPr>
            <a:r>
              <a:rPr lang="en-US" altLang="en-US" sz="2800" b="1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1 mole of N</a:t>
            </a:r>
            <a:r>
              <a:rPr lang="en-US" altLang="en-US" sz="2800" b="1" baseline="-25000">
                <a:solidFill>
                  <a:srgbClr val="063DE8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O</a:t>
            </a:r>
            <a:r>
              <a:rPr lang="en-US" altLang="en-US" sz="2800" b="1" baseline="-25000">
                <a:solidFill>
                  <a:srgbClr val="063DE8"/>
                </a:solidFill>
                <a:latin typeface="Arial" panose="020B0604020202020204" pitchFamily="34" charset="0"/>
              </a:rPr>
              <a:t>4</a:t>
            </a:r>
            <a:r>
              <a:rPr lang="en-US" altLang="en-US" sz="2800" b="1">
                <a:latin typeface="Arial" panose="020B0604020202020204" pitchFamily="34" charset="0"/>
              </a:rPr>
              <a:t> 	= 92.0 g/mol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	   			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en-US" altLang="en-US" sz="2800" b="1"/>
              <a:t>	</a:t>
            </a:r>
          </a:p>
        </p:txBody>
      </p:sp>
      <p:sp>
        <p:nvSpPr>
          <p:cNvPr id="64515" name="Line 3"/>
          <p:cNvSpPr>
            <a:spLocks noChangeShapeType="1"/>
          </p:cNvSpPr>
          <p:nvPr/>
        </p:nvSpPr>
        <p:spPr bwMode="auto">
          <a:xfrm>
            <a:off x="457200" y="4800600"/>
            <a:ext cx="7924800" cy="0"/>
          </a:xfrm>
          <a:prstGeom prst="line">
            <a:avLst/>
          </a:prstGeom>
          <a:noFill/>
          <a:ln w="57150" cmpd="thinThick">
            <a:solidFill>
              <a:schemeClr val="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Molar Mass of Molecules and Compounds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839200" cy="5562600"/>
          </a:xfrm>
          <a:noFill/>
          <a:ln/>
        </p:spPr>
        <p:txBody>
          <a:bodyPr lIns="92075" tIns="46038" rIns="92075" bIns="46038"/>
          <a:lstStyle/>
          <a:p>
            <a:pPr marL="609600" indent="-609600">
              <a:buFontTx/>
              <a:buAutoNum type="alphaUcPeriod"/>
            </a:pPr>
            <a:r>
              <a:rPr lang="en-US" altLang="en-US" sz="3500" b="1">
                <a:solidFill>
                  <a:srgbClr val="063DE8"/>
                </a:solidFill>
                <a:latin typeface="Arial" panose="020B0604020202020204" pitchFamily="34" charset="0"/>
              </a:rPr>
              <a:t>Molar Mass</a:t>
            </a:r>
            <a:r>
              <a:rPr lang="en-US" altLang="en-US" sz="3500" b="1">
                <a:latin typeface="Arial" panose="020B0604020202020204" pitchFamily="34" charset="0"/>
              </a:rPr>
              <a:t> of K</a:t>
            </a:r>
            <a:r>
              <a:rPr lang="en-US" altLang="en-US" sz="3500" b="1" baseline="-25000">
                <a:latin typeface="Arial" panose="020B0604020202020204" pitchFamily="34" charset="0"/>
              </a:rPr>
              <a:t>2</a:t>
            </a:r>
            <a:r>
              <a:rPr lang="en-US" altLang="en-US" sz="3500" b="1">
                <a:latin typeface="Arial" panose="020B0604020202020204" pitchFamily="34" charset="0"/>
              </a:rPr>
              <a:t>O = ? Grams/mole		</a:t>
            </a:r>
          </a:p>
          <a:p>
            <a:pPr marL="609600" indent="-609600">
              <a:buFontTx/>
              <a:buAutoNum type="alphaUcPeriod"/>
            </a:pPr>
            <a:endParaRPr lang="en-US" altLang="en-US" sz="3500" b="1">
              <a:latin typeface="Arial" panose="020B0604020202020204" pitchFamily="34" charset="0"/>
            </a:endParaRPr>
          </a:p>
          <a:p>
            <a:pPr marL="609600" indent="-609600">
              <a:buFontTx/>
              <a:buAutoNum type="alphaUcPeriod"/>
            </a:pPr>
            <a:endParaRPr lang="en-US" altLang="en-US" sz="3500" b="1">
              <a:latin typeface="Arial" panose="020B0604020202020204" pitchFamily="34" charset="0"/>
            </a:endParaRPr>
          </a:p>
          <a:p>
            <a:pPr marL="609600" indent="-609600">
              <a:buFontTx/>
              <a:buNone/>
            </a:pPr>
            <a:r>
              <a:rPr lang="en-US" altLang="en-US" sz="3500" b="1">
                <a:latin typeface="Arial" panose="020B0604020202020204" pitchFamily="34" charset="0"/>
              </a:rPr>
              <a:t>B. </a:t>
            </a:r>
            <a:r>
              <a:rPr lang="en-US" altLang="en-US" sz="3500" b="1">
                <a:solidFill>
                  <a:srgbClr val="063DE8"/>
                </a:solidFill>
                <a:latin typeface="Arial" panose="020B0604020202020204" pitchFamily="34" charset="0"/>
              </a:rPr>
              <a:t>Molar</a:t>
            </a:r>
            <a:r>
              <a:rPr lang="en-US" altLang="en-US" sz="3500" b="1">
                <a:latin typeface="Arial" panose="020B0604020202020204" pitchFamily="34" charset="0"/>
              </a:rPr>
              <a:t> </a:t>
            </a:r>
            <a:r>
              <a:rPr lang="en-US" altLang="en-US" sz="3500" b="1">
                <a:solidFill>
                  <a:srgbClr val="063DE8"/>
                </a:solidFill>
                <a:latin typeface="Arial" panose="020B0604020202020204" pitchFamily="34" charset="0"/>
              </a:rPr>
              <a:t>Mass</a:t>
            </a:r>
            <a:r>
              <a:rPr lang="en-US" altLang="en-US" sz="3500" b="1">
                <a:latin typeface="Arial" panose="020B0604020202020204" pitchFamily="34" charset="0"/>
              </a:rPr>
              <a:t> of antacid Al(OH)</a:t>
            </a:r>
            <a:r>
              <a:rPr lang="en-US" altLang="en-US" sz="3500" b="1" baseline="-25000">
                <a:latin typeface="Arial" panose="020B0604020202020204" pitchFamily="34" charset="0"/>
              </a:rPr>
              <a:t>3</a:t>
            </a:r>
            <a:r>
              <a:rPr lang="en-US" altLang="en-US" sz="3500" b="1">
                <a:latin typeface="Arial" panose="020B0604020202020204" pitchFamily="34" charset="0"/>
              </a:rPr>
              <a:t> = ? Grams/mole	</a:t>
            </a:r>
            <a:endParaRPr lang="en-US" altLang="en-US" sz="3500" b="1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marL="609600" indent="-609600">
              <a:lnSpc>
                <a:spcPct val="110000"/>
              </a:lnSpc>
              <a:buFontTx/>
              <a:buNone/>
            </a:pPr>
            <a:r>
              <a:rPr lang="en-US" altLang="en-US" sz="3500" b="1"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z="40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Learning Check!</a:t>
            </a:r>
          </a:p>
        </p:txBody>
      </p:sp>
      <p:pic>
        <p:nvPicPr>
          <p:cNvPr id="65542" name="THINK!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699" fill="hold"/>
                                        <p:tgtEl>
                                          <p:spTgt spid="655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5542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51816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3400" b="1">
                <a:latin typeface="Arial" panose="020B0604020202020204" pitchFamily="34" charset="0"/>
              </a:rPr>
              <a:t>	</a:t>
            </a:r>
            <a:r>
              <a:rPr lang="en-US" altLang="en-US" b="1">
                <a:latin typeface="Arial" panose="020B0604020202020204" pitchFamily="34" charset="0"/>
              </a:rPr>
              <a:t>Prozac, C</a:t>
            </a:r>
            <a:r>
              <a:rPr lang="en-US" altLang="en-US" b="1" baseline="-25000">
                <a:latin typeface="Arial" panose="020B0604020202020204" pitchFamily="34" charset="0"/>
              </a:rPr>
              <a:t>17</a:t>
            </a:r>
            <a:r>
              <a:rPr lang="en-US" altLang="en-US" b="1">
                <a:latin typeface="Arial" panose="020B0604020202020204" pitchFamily="34" charset="0"/>
              </a:rPr>
              <a:t>H</a:t>
            </a:r>
            <a:r>
              <a:rPr lang="en-US" altLang="en-US" b="1" baseline="-25000">
                <a:latin typeface="Arial" panose="020B0604020202020204" pitchFamily="34" charset="0"/>
              </a:rPr>
              <a:t>18</a:t>
            </a:r>
            <a:r>
              <a:rPr lang="en-US" altLang="en-US" b="1">
                <a:latin typeface="Arial" panose="020B0604020202020204" pitchFamily="34" charset="0"/>
              </a:rPr>
              <a:t>F</a:t>
            </a:r>
            <a:r>
              <a:rPr lang="en-US" altLang="en-US" b="1" baseline="-25000">
                <a:latin typeface="Arial" panose="020B0604020202020204" pitchFamily="34" charset="0"/>
              </a:rPr>
              <a:t>3</a:t>
            </a:r>
            <a:r>
              <a:rPr lang="en-US" altLang="en-US" b="1">
                <a:latin typeface="Arial" panose="020B0604020202020204" pitchFamily="34" charset="0"/>
              </a:rPr>
              <a:t>NO, is a widely used  antidepressant that inhibits the uptake of serotonin by the brain.  Find its molar mass.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b="1">
                <a:solidFill>
                  <a:srgbClr val="063DE8"/>
                </a:solidFill>
                <a:latin typeface="Arial" panose="020B0604020202020204" pitchFamily="34" charset="0"/>
              </a:rPr>
              <a:t>	</a:t>
            </a:r>
            <a:endParaRPr lang="en-US" altLang="en-US" sz="4000">
              <a:solidFill>
                <a:srgbClr val="E8E816"/>
              </a:solidFill>
              <a:latin typeface="Arial" panose="020B0604020202020204" pitchFamily="34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z="40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Learning Check</a:t>
            </a:r>
          </a:p>
        </p:txBody>
      </p:sp>
      <p:pic>
        <p:nvPicPr>
          <p:cNvPr id="67589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LTRMGLS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493" fill="hold"/>
                                        <p:tgtEl>
                                          <p:spTgt spid="675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589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05400"/>
          </a:xfrm>
          <a:noFill/>
          <a:ln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400" i="1">
                <a:solidFill>
                  <a:schemeClr val="tx2"/>
                </a:solidFill>
              </a:rPr>
              <a:t> 					</a:t>
            </a:r>
          </a:p>
          <a:p>
            <a:pPr>
              <a:buFontTx/>
              <a:buNone/>
            </a:pPr>
            <a:endParaRPr lang="en-US" altLang="en-US" sz="2400" i="1">
              <a:solidFill>
                <a:schemeClr val="tx2"/>
              </a:solidFill>
            </a:endParaRPr>
          </a:p>
          <a:p>
            <a:pPr algn="ctr">
              <a:buFontTx/>
              <a:buNone/>
            </a:pPr>
            <a:r>
              <a:rPr lang="en-US" altLang="en-US" sz="3000" b="1" i="1">
                <a:latin typeface="Arial" panose="020B0604020202020204" pitchFamily="34" charset="0"/>
              </a:rPr>
              <a:t>molar mass               </a:t>
            </a:r>
            <a:r>
              <a:rPr lang="en-US" altLang="en-US" sz="3000" b="1">
                <a:latin typeface="Arial" panose="020B0604020202020204" pitchFamily="34" charset="0"/>
              </a:rPr>
              <a:t> </a:t>
            </a:r>
          </a:p>
          <a:p>
            <a:pPr algn="ctr"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Grams 				Moles</a:t>
            </a:r>
            <a:r>
              <a:rPr lang="en-US" altLang="en-US" sz="3000" b="1">
                <a:solidFill>
                  <a:schemeClr val="accent1"/>
                </a:solidFill>
              </a:rPr>
              <a:t> </a:t>
            </a:r>
            <a:endParaRPr lang="en-US" altLang="en-US" sz="3000" b="1" i="1">
              <a:solidFill>
                <a:schemeClr val="accent1"/>
              </a:solidFill>
            </a:endParaRPr>
          </a:p>
          <a:p>
            <a:pPr>
              <a:lnSpc>
                <a:spcPct val="0"/>
              </a:lnSpc>
              <a:buFontTx/>
              <a:buNone/>
            </a:pPr>
            <a:endParaRPr lang="en-US" altLang="en-US" sz="300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400" b="1">
                <a:solidFill>
                  <a:schemeClr val="accent1"/>
                </a:solidFill>
              </a:rPr>
              <a:t>	</a:t>
            </a:r>
            <a:endParaRPr lang="en-US" altLang="en-US" sz="3000" b="1">
              <a:solidFill>
                <a:schemeClr val="accent1"/>
              </a:solidFill>
            </a:endParaRPr>
          </a:p>
          <a:p>
            <a:pPr>
              <a:buFontTx/>
              <a:buNone/>
            </a:pPr>
            <a:endParaRPr lang="en-US" altLang="en-US" sz="3000" b="1">
              <a:solidFill>
                <a:schemeClr val="accent1"/>
              </a:solidFill>
            </a:endParaRPr>
          </a:p>
          <a:p>
            <a:pPr>
              <a:buFontTx/>
              <a:buNone/>
            </a:pPr>
            <a:endParaRPr lang="en-US" altLang="en-US" sz="3000"/>
          </a:p>
          <a:p>
            <a:pPr>
              <a:buFontTx/>
              <a:buNone/>
            </a:pPr>
            <a:r>
              <a:rPr lang="en-US" altLang="en-US" sz="2400"/>
              <a:t>	</a:t>
            </a:r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endParaRPr lang="en-US" altLang="en-US" sz="2400"/>
          </a:p>
          <a:p>
            <a:pPr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/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/>
            </a:r>
            <a:br>
              <a:rPr lang="en-US" altLang="en-US" sz="2400">
                <a:solidFill>
                  <a:schemeClr val="tx2"/>
                </a:solidFill>
              </a:rPr>
            </a:br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70659" name="Line 3"/>
          <p:cNvSpPr>
            <a:spLocks noChangeShapeType="1"/>
          </p:cNvSpPr>
          <p:nvPr/>
        </p:nvSpPr>
        <p:spPr bwMode="auto">
          <a:xfrm>
            <a:off x="3352800" y="3352800"/>
            <a:ext cx="2667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Calculations with Molar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001000" cy="4191000"/>
          </a:xfrm>
          <a:noFill/>
          <a:ln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200" b="1">
                <a:latin typeface="Arial" panose="020B0604020202020204" pitchFamily="34" charset="0"/>
              </a:rPr>
              <a:t>   </a:t>
            </a:r>
            <a:r>
              <a:rPr lang="en-US" altLang="en-US" sz="2400" b="1">
                <a:latin typeface="Arial" panose="020B0604020202020204" pitchFamily="34" charset="0"/>
              </a:rPr>
              <a:t> </a:t>
            </a:r>
            <a:r>
              <a:rPr lang="en-US" altLang="en-US" sz="3000" b="1">
                <a:solidFill>
                  <a:schemeClr val="tx2"/>
                </a:solidFill>
                <a:latin typeface="Arial" panose="020B0604020202020204" pitchFamily="34" charset="0"/>
              </a:rPr>
              <a:t>Aluminum is often used for the structure of light-weight bicycle frames.  How many grams of Al are in 3.00 moles of Al?</a:t>
            </a:r>
            <a:endParaRPr lang="en-US" altLang="en-US" sz="3000" b="1">
              <a:latin typeface="Arial" panose="020B0604020202020204" pitchFamily="34" charset="0"/>
            </a:endParaRPr>
          </a:p>
          <a:p>
            <a:pPr>
              <a:lnSpc>
                <a:spcPct val="40000"/>
              </a:lnSpc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	</a:t>
            </a:r>
          </a:p>
          <a:p>
            <a:pPr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		3.00 moles Al           ? g Al 	</a:t>
            </a:r>
          </a:p>
          <a:p>
            <a:pPr>
              <a:buFontTx/>
              <a:buNone/>
            </a:pPr>
            <a:r>
              <a:rPr lang="en-US" altLang="en-US" sz="3000" b="1" i="1"/>
              <a:t>	</a:t>
            </a:r>
            <a:endParaRPr lang="en-US" altLang="en-US" sz="3000" b="1"/>
          </a:p>
        </p:txBody>
      </p:sp>
      <p:sp>
        <p:nvSpPr>
          <p:cNvPr id="71683" name="Line 3"/>
          <p:cNvSpPr>
            <a:spLocks noChangeShapeType="1"/>
          </p:cNvSpPr>
          <p:nvPr/>
        </p:nvSpPr>
        <p:spPr bwMode="auto">
          <a:xfrm>
            <a:off x="4038600" y="4267200"/>
            <a:ext cx="45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1684" name="Object 4"/>
          <p:cNvGraphicFramePr>
            <a:graphicFrameLocks noChangeAspect="1"/>
          </p:cNvGraphicFramePr>
          <p:nvPr/>
        </p:nvGraphicFramePr>
        <p:xfrm>
          <a:off x="6705600" y="4800600"/>
          <a:ext cx="2209800" cy="178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6" name="Clip" r:id="rId3" imgW="1081440" imgH="873000" progId="MS_ClipArt_Gallery.2">
                  <p:embed/>
                </p:oleObj>
              </mc:Choice>
              <mc:Fallback>
                <p:oleObj name="Clip" r:id="rId3" imgW="1081440" imgH="8730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800600"/>
                        <a:ext cx="2209800" cy="178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Converting Moles and 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8" y="685800"/>
            <a:ext cx="9066212" cy="4724400"/>
          </a:xfrm>
          <a:noFill/>
          <a:ln/>
        </p:spPr>
        <p:txBody>
          <a:bodyPr lIns="92075" tIns="46038" rIns="92075" bIns="46038"/>
          <a:lstStyle/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altLang="en-US" sz="3000" b="1" i="1">
                <a:solidFill>
                  <a:srgbClr val="990B2D"/>
                </a:solidFill>
                <a:latin typeface="Arial" panose="020B0604020202020204" pitchFamily="34" charset="0"/>
              </a:rPr>
              <a:t>1.  Molar mass of Al</a:t>
            </a:r>
            <a:r>
              <a:rPr lang="en-US" altLang="en-US" sz="3000" b="1">
                <a:solidFill>
                  <a:srgbClr val="990B2D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>
                <a:latin typeface="Arial" panose="020B0604020202020204" pitchFamily="34" charset="0"/>
              </a:rPr>
              <a:t>	1 mole Al = 27.0 g Al</a:t>
            </a:r>
          </a:p>
          <a:p>
            <a:pPr marL="533400" indent="-533400">
              <a:lnSpc>
                <a:spcPct val="150000"/>
              </a:lnSpc>
              <a:buFontTx/>
              <a:buNone/>
            </a:pPr>
            <a:r>
              <a:rPr lang="en-US" altLang="en-US" sz="3000" b="1" i="1">
                <a:solidFill>
                  <a:srgbClr val="990B2D"/>
                </a:solidFill>
                <a:latin typeface="Arial" panose="020B0604020202020204" pitchFamily="34" charset="0"/>
              </a:rPr>
              <a:t>2. Conversion factors for Al</a:t>
            </a:r>
          </a:p>
          <a:p>
            <a:pPr marL="533400" indent="-533400">
              <a:buFontTx/>
              <a:buNone/>
            </a:pPr>
            <a:r>
              <a:rPr lang="en-US" altLang="en-US" sz="3000" b="1" i="1">
                <a:latin typeface="Arial" panose="020B0604020202020204" pitchFamily="34" charset="0"/>
              </a:rPr>
              <a:t>	</a:t>
            </a:r>
            <a:r>
              <a:rPr lang="en-US" altLang="en-US" sz="3000" b="1">
                <a:latin typeface="Arial" panose="020B0604020202020204" pitchFamily="34" charset="0"/>
              </a:rPr>
              <a:t> </a:t>
            </a:r>
            <a:r>
              <a:rPr lang="en-US" altLang="en-US" sz="3000" b="1" u="sng">
                <a:latin typeface="Arial" panose="020B0604020202020204" pitchFamily="34" charset="0"/>
              </a:rPr>
              <a:t>27.0g Al</a:t>
            </a:r>
            <a:r>
              <a:rPr lang="en-US" altLang="en-US" sz="3000" b="1">
                <a:latin typeface="Arial" panose="020B0604020202020204" pitchFamily="34" charset="0"/>
              </a:rPr>
              <a:t>         or     </a:t>
            </a:r>
            <a:r>
              <a:rPr lang="en-US" altLang="en-US" sz="3000" b="1" u="sng">
                <a:latin typeface="Arial" panose="020B0604020202020204" pitchFamily="34" charset="0"/>
              </a:rPr>
              <a:t>  1 mol Al</a:t>
            </a:r>
            <a:endParaRPr lang="en-US" altLang="en-US" sz="3000" b="1">
              <a:latin typeface="Arial" panose="020B0604020202020204" pitchFamily="34" charset="0"/>
            </a:endParaRPr>
          </a:p>
          <a:p>
            <a:pPr marL="533400" indent="-533400"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    	1 mol Al                    27.0 g Al</a:t>
            </a:r>
            <a:endParaRPr lang="en-US" altLang="en-US" sz="3000" b="1" u="sng">
              <a:latin typeface="Arial" panose="020B0604020202020204" pitchFamily="34" charset="0"/>
            </a:endParaRPr>
          </a:p>
          <a:p>
            <a:pPr marL="533400" indent="-533400">
              <a:lnSpc>
                <a:spcPct val="50000"/>
              </a:lnSpc>
              <a:buFontTx/>
              <a:buNone/>
            </a:pPr>
            <a:endParaRPr lang="en-US" altLang="en-US" sz="3000" b="1" u="sng">
              <a:latin typeface="Arial" panose="020B0604020202020204" pitchFamily="34" charset="0"/>
            </a:endParaRPr>
          </a:p>
          <a:p>
            <a:pPr marL="533400" indent="-533400">
              <a:buFontTx/>
              <a:buNone/>
            </a:pPr>
            <a:r>
              <a:rPr lang="en-US" altLang="en-US" sz="3000" b="1" i="1">
                <a:solidFill>
                  <a:srgbClr val="990B2D"/>
                </a:solidFill>
                <a:latin typeface="Arial" panose="020B0604020202020204" pitchFamily="34" charset="0"/>
              </a:rPr>
              <a:t>3. Setup</a:t>
            </a:r>
            <a:r>
              <a:rPr lang="en-US" altLang="en-US" sz="3000" b="1" i="1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>
                <a:latin typeface="Arial" panose="020B0604020202020204" pitchFamily="34" charset="0"/>
              </a:rPr>
              <a:t>3.00 moles Al    x   	</a:t>
            </a:r>
            <a:r>
              <a:rPr lang="en-US" altLang="en-US" sz="3000" b="1" u="sng">
                <a:latin typeface="Arial" panose="020B0604020202020204" pitchFamily="34" charset="0"/>
              </a:rPr>
              <a:t>27.0 g Al </a:t>
            </a:r>
          </a:p>
          <a:p>
            <a:pPr marL="533400" indent="-533400"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							1 mole Al</a:t>
            </a:r>
          </a:p>
          <a:p>
            <a:pPr marL="533400" indent="-533400"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		</a:t>
            </a:r>
            <a:r>
              <a:rPr lang="en-US" altLang="en-US" sz="3000" b="1">
                <a:solidFill>
                  <a:schemeClr val="accent1"/>
                </a:solidFill>
                <a:latin typeface="Arial" panose="020B0604020202020204" pitchFamily="34" charset="0"/>
              </a:rPr>
              <a:t>	</a:t>
            </a:r>
            <a:r>
              <a:rPr lang="en-US" altLang="en-US" sz="3000" b="1" i="1">
                <a:solidFill>
                  <a:srgbClr val="990B2D"/>
                </a:solidFill>
                <a:latin typeface="Arial" panose="020B0604020202020204" pitchFamily="34" charset="0"/>
              </a:rPr>
              <a:t>Answer        </a:t>
            </a:r>
            <a:r>
              <a:rPr lang="en-US" altLang="en-US" sz="3000" b="1">
                <a:solidFill>
                  <a:srgbClr val="990B2D"/>
                </a:solidFill>
                <a:latin typeface="Arial" panose="020B0604020202020204" pitchFamily="34" charset="0"/>
              </a:rPr>
              <a:t>=  </a:t>
            </a:r>
            <a:r>
              <a:rPr lang="en-US" altLang="en-US" sz="3000" b="1">
                <a:solidFill>
                  <a:srgbClr val="E8E816"/>
                </a:solidFill>
                <a:latin typeface="Arial" panose="020B0604020202020204" pitchFamily="34" charset="0"/>
              </a:rPr>
              <a:t>81.0 g 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uiExpand="1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  <a:ln/>
          <a:effectLst>
            <a:outerShdw dist="53882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6600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STOICHIOMETRY</a:t>
            </a:r>
            <a:endParaRPr lang="en-US" altLang="en-US" sz="7200">
              <a:solidFill>
                <a:srgbClr val="063DE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86000"/>
            <a:ext cx="3657600" cy="28194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36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- the study of the quantitative aspects of chemical reactions.</a:t>
            </a:r>
          </a:p>
        </p:txBody>
      </p:sp>
      <p:pic>
        <p:nvPicPr>
          <p:cNvPr id="13316" name="Picture 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562100"/>
            <a:ext cx="4546600" cy="492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7772400" cy="4114800"/>
          </a:xfrm>
        </p:spPr>
        <p:txBody>
          <a:bodyPr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>
                <a:solidFill>
                  <a:schemeClr val="tx2"/>
                </a:solidFill>
                <a:latin typeface="Arial" panose="020B0604020202020204" pitchFamily="34" charset="0"/>
              </a:rPr>
              <a:t>   </a:t>
            </a:r>
            <a:r>
              <a:rPr lang="en-US" altLang="en-US" sz="3000" b="1">
                <a:latin typeface="Arial" panose="020B0604020202020204" pitchFamily="34" charset="0"/>
              </a:rPr>
              <a:t>The artificial sweetener aspartame (Nutra-Sweet) formula C</a:t>
            </a:r>
            <a:r>
              <a:rPr lang="en-US" altLang="en-US" sz="3000" b="1" baseline="-25000">
                <a:latin typeface="Arial" panose="020B0604020202020204" pitchFamily="34" charset="0"/>
              </a:rPr>
              <a:t>14</a:t>
            </a:r>
            <a:r>
              <a:rPr lang="en-US" altLang="en-US" sz="3000" b="1">
                <a:latin typeface="Arial" panose="020B0604020202020204" pitchFamily="34" charset="0"/>
              </a:rPr>
              <a:t>H</a:t>
            </a:r>
            <a:r>
              <a:rPr lang="en-US" altLang="en-US" sz="3000" b="1" baseline="-25000">
                <a:latin typeface="Arial" panose="020B0604020202020204" pitchFamily="34" charset="0"/>
              </a:rPr>
              <a:t>18</a:t>
            </a:r>
            <a:r>
              <a:rPr lang="en-US" altLang="en-US" sz="3000" b="1">
                <a:latin typeface="Arial" panose="020B0604020202020204" pitchFamily="34" charset="0"/>
              </a:rPr>
              <a:t>N</a:t>
            </a:r>
            <a:r>
              <a:rPr lang="en-US" altLang="en-US" sz="3000" b="1" baseline="-25000">
                <a:latin typeface="Arial" panose="020B0604020202020204" pitchFamily="34" charset="0"/>
              </a:rPr>
              <a:t>2</a:t>
            </a:r>
            <a:r>
              <a:rPr lang="en-US" altLang="en-US" sz="3000" b="1">
                <a:latin typeface="Arial" panose="020B0604020202020204" pitchFamily="34" charset="0"/>
              </a:rPr>
              <a:t>O</a:t>
            </a:r>
            <a:r>
              <a:rPr lang="en-US" altLang="en-US" sz="3000" b="1" baseline="-25000">
                <a:latin typeface="Arial" panose="020B0604020202020204" pitchFamily="34" charset="0"/>
              </a:rPr>
              <a:t>5</a:t>
            </a:r>
            <a:r>
              <a:rPr lang="en-US" altLang="en-US" sz="3000" b="1">
                <a:latin typeface="Arial" panose="020B0604020202020204" pitchFamily="34" charset="0"/>
              </a:rPr>
              <a:t> is used to sweeten diet foods, coffee and soft drinks. How many moles of aspartame are present in 225 g of aspartame?</a:t>
            </a:r>
          </a:p>
        </p:txBody>
      </p:sp>
      <p:graphicFrame>
        <p:nvGraphicFramePr>
          <p:cNvPr id="73731" name="Object 3"/>
          <p:cNvGraphicFramePr>
            <a:graphicFrameLocks/>
          </p:cNvGraphicFramePr>
          <p:nvPr/>
        </p:nvGraphicFramePr>
        <p:xfrm>
          <a:off x="7467600" y="0"/>
          <a:ext cx="16764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" name="ClipArt" r:id="rId4" imgW="2806560" imgH="3657600" progId="MS_ClipArt_Gallery.2">
                  <p:embed/>
                </p:oleObj>
              </mc:Choice>
              <mc:Fallback>
                <p:oleObj name="ClipArt" r:id="rId4" imgW="2806560" imgH="3657600" progId="MS_ClipArt_Gallery.2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0"/>
                        <a:ext cx="16764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Learning Check!</a:t>
            </a:r>
          </a:p>
        </p:txBody>
      </p:sp>
      <p:pic>
        <p:nvPicPr>
          <p:cNvPr id="73733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2" name="CALCULAT.WAV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72" fill="hold"/>
                                        <p:tgtEl>
                                          <p:spTgt spid="737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3733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Atoms/Molecules and Grams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Since 6.02 X 10</a:t>
            </a:r>
            <a:r>
              <a:rPr lang="en-US" altLang="en-US" sz="2800" b="1" baseline="30000">
                <a:latin typeface="Arial" panose="020B0604020202020204" pitchFamily="34" charset="0"/>
              </a:rPr>
              <a:t>23</a:t>
            </a:r>
            <a:r>
              <a:rPr lang="en-US" altLang="en-US" sz="2800" b="1">
                <a:latin typeface="Arial" panose="020B0604020202020204" pitchFamily="34" charset="0"/>
              </a:rPr>
              <a:t> particles = 1 mole 				AND</a:t>
            </a:r>
            <a:br>
              <a:rPr lang="en-US" altLang="en-US" sz="2800" b="1">
                <a:latin typeface="Arial" panose="020B0604020202020204" pitchFamily="34" charset="0"/>
              </a:rPr>
            </a:br>
            <a:r>
              <a:rPr lang="en-US" altLang="en-US" sz="2800" b="1">
                <a:latin typeface="Arial" panose="020B0604020202020204" pitchFamily="34" charset="0"/>
              </a:rPr>
              <a:t>1 mole = molar mass (grams)</a:t>
            </a: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You can convert atoms/molecules to moles and then moles to grams! (Two step process)</a:t>
            </a: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You can’t go directly from atoms to grams!!!! You MUST go thru MOLES.</a:t>
            </a: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That’s like asking 2 dozen cookies weigh how many ounces if 1 cookie weighs 4 oz?  You have to convert to dozen first!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="1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05400"/>
          </a:xfrm>
          <a:noFill/>
          <a:ln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400" i="1">
                <a:solidFill>
                  <a:schemeClr val="tx2"/>
                </a:solidFill>
              </a:rPr>
              <a:t> 					</a:t>
            </a:r>
          </a:p>
          <a:p>
            <a:pPr>
              <a:buFontTx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                   molar mass             Avogadro’s number</a:t>
            </a:r>
            <a:r>
              <a:rPr lang="en-US" altLang="en-US" sz="3000" b="1" i="1">
                <a:latin typeface="Arial" panose="020B0604020202020204" pitchFamily="34" charset="0"/>
              </a:rPr>
              <a:t>          </a:t>
            </a:r>
            <a:r>
              <a:rPr lang="en-US" altLang="en-US" sz="3000" b="1">
                <a:latin typeface="Arial" panose="020B0604020202020204" pitchFamily="34" charset="0"/>
              </a:rPr>
              <a:t> </a:t>
            </a:r>
            <a:br>
              <a:rPr lang="en-US" altLang="en-US" sz="3000" b="1">
                <a:latin typeface="Arial" panose="020B0604020202020204" pitchFamily="34" charset="0"/>
              </a:rPr>
            </a:br>
            <a:r>
              <a:rPr lang="en-US" altLang="en-US" sz="2400" b="1">
                <a:latin typeface="Arial" panose="020B0604020202020204" pitchFamily="34" charset="0"/>
              </a:rPr>
              <a:t>Grams 		         </a:t>
            </a:r>
            <a:r>
              <a:rPr lang="en-US" altLang="en-US" sz="2400" b="1">
                <a:solidFill>
                  <a:schemeClr val="hlink"/>
                </a:solidFill>
                <a:latin typeface="Arial" panose="020B0604020202020204" pitchFamily="34" charset="0"/>
              </a:rPr>
              <a:t>Moles</a:t>
            </a:r>
            <a:r>
              <a:rPr lang="en-US" altLang="en-US" sz="2400" b="1">
                <a:latin typeface="Arial" panose="020B0604020202020204" pitchFamily="34" charset="0"/>
              </a:rPr>
              <a:t>                                  particles</a:t>
            </a:r>
            <a:endParaRPr lang="en-US" altLang="en-US" sz="2400" b="1" i="1">
              <a:latin typeface="Arial" panose="020B0604020202020204" pitchFamily="34" charset="0"/>
            </a:endParaRPr>
          </a:p>
          <a:p>
            <a:pPr>
              <a:lnSpc>
                <a:spcPct val="0"/>
              </a:lnSpc>
              <a:buFontTx/>
              <a:buNone/>
            </a:pPr>
            <a:endParaRPr lang="en-US" altLang="en-US" sz="3000">
              <a:solidFill>
                <a:schemeClr val="accent1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400" b="1">
                <a:solidFill>
                  <a:schemeClr val="accent1"/>
                </a:solidFill>
              </a:rPr>
              <a:t>	</a:t>
            </a:r>
            <a:endParaRPr lang="en-US" altLang="en-US" sz="3000" b="1">
              <a:solidFill>
                <a:schemeClr val="accent1"/>
              </a:solidFill>
            </a:endParaRPr>
          </a:p>
          <a:p>
            <a:pPr algn="ctr">
              <a:buFontTx/>
              <a:buNone/>
            </a:pPr>
            <a:r>
              <a:rPr lang="en-US" altLang="en-US" sz="4800" b="1">
                <a:solidFill>
                  <a:schemeClr val="tx2"/>
                </a:solidFill>
                <a:latin typeface="Arial" panose="020B0604020202020204" pitchFamily="34" charset="0"/>
              </a:rPr>
              <a:t>Everything must go through Moles!!!</a:t>
            </a:r>
          </a:p>
        </p:txBody>
      </p:sp>
      <p:sp>
        <p:nvSpPr>
          <p:cNvPr id="91139" name="Line 3"/>
          <p:cNvSpPr>
            <a:spLocks noChangeShapeType="1"/>
          </p:cNvSpPr>
          <p:nvPr/>
        </p:nvSpPr>
        <p:spPr bwMode="auto">
          <a:xfrm>
            <a:off x="1524000" y="28194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Calculations</a:t>
            </a:r>
          </a:p>
        </p:txBody>
      </p:sp>
      <p:sp>
        <p:nvSpPr>
          <p:cNvPr id="91141" name="Line 5"/>
          <p:cNvSpPr>
            <a:spLocks noChangeShapeType="1"/>
          </p:cNvSpPr>
          <p:nvPr/>
        </p:nvSpPr>
        <p:spPr bwMode="auto">
          <a:xfrm>
            <a:off x="4495800" y="2819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7467600" cy="1143000"/>
          </a:xfrm>
        </p:spPr>
        <p:txBody>
          <a:bodyPr/>
          <a:lstStyle/>
          <a:p>
            <a:r>
              <a:rPr lang="en-US" altLang="en-US" sz="4000" b="1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Atoms/Molecules and Grams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69342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latin typeface="Arial" panose="020B0604020202020204" pitchFamily="34" charset="0"/>
              </a:rPr>
              <a:t>How many atoms of Cu are present in 35.4 g of Cu?</a:t>
            </a: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822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latin typeface="Arial" panose="020B0604020202020204" pitchFamily="34" charset="0"/>
              </a:rPr>
              <a:t>35.4 g Cu        1 mol Cu       6.02 X 10</a:t>
            </a:r>
            <a:r>
              <a:rPr lang="en-US" altLang="en-US" sz="2800" baseline="30000">
                <a:latin typeface="Arial" panose="020B0604020202020204" pitchFamily="34" charset="0"/>
              </a:rPr>
              <a:t>23</a:t>
            </a:r>
            <a:r>
              <a:rPr lang="en-US" altLang="en-US" sz="2800">
                <a:latin typeface="Arial" panose="020B0604020202020204" pitchFamily="34" charset="0"/>
              </a:rPr>
              <a:t> atoms Cu</a:t>
            </a:r>
            <a:br>
              <a:rPr lang="en-US" altLang="en-US" sz="2800">
                <a:latin typeface="Arial" panose="020B0604020202020204" pitchFamily="34" charset="0"/>
              </a:rPr>
            </a:br>
            <a:r>
              <a:rPr lang="en-US" altLang="en-US" sz="2800">
                <a:latin typeface="Arial" panose="020B0604020202020204" pitchFamily="34" charset="0"/>
              </a:rPr>
              <a:t> 		    63.5 g Cu	        1 mol Cu</a:t>
            </a: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>
            <a:off x="304800" y="4038600"/>
            <a:ext cx="815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>
            <a:off x="23622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44958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2057400" y="5181600"/>
            <a:ext cx="4648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= 3.4 X 10</a:t>
            </a:r>
            <a:r>
              <a:rPr lang="en-US" altLang="en-US" sz="3200" b="1" baseline="30000">
                <a:solidFill>
                  <a:srgbClr val="E8E816"/>
                </a:solidFill>
                <a:latin typeface="Arial" panose="020B0604020202020204" pitchFamily="34" charset="0"/>
              </a:rPr>
              <a:t>23 </a:t>
            </a:r>
            <a:r>
              <a:rPr lang="en-US" altLang="en-US" sz="3200" b="1">
                <a:solidFill>
                  <a:srgbClr val="E8E816"/>
                </a:solidFill>
                <a:latin typeface="Arial" panose="020B0604020202020204" pitchFamily="34" charset="0"/>
              </a:rPr>
              <a:t>atoms Cu</a:t>
            </a:r>
          </a:p>
        </p:txBody>
      </p:sp>
      <p:sp>
        <p:nvSpPr>
          <p:cNvPr id="86025" name="Line 9"/>
          <p:cNvSpPr>
            <a:spLocks noChangeShapeType="1"/>
          </p:cNvSpPr>
          <p:nvPr/>
        </p:nvSpPr>
        <p:spPr bwMode="auto">
          <a:xfrm flipV="1">
            <a:off x="1371600" y="37338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 flipV="1">
            <a:off x="3352800" y="4114800"/>
            <a:ext cx="838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7" name="Line 11"/>
          <p:cNvSpPr>
            <a:spLocks noChangeShapeType="1"/>
          </p:cNvSpPr>
          <p:nvPr/>
        </p:nvSpPr>
        <p:spPr bwMode="auto">
          <a:xfrm flipV="1">
            <a:off x="3124200" y="3657600"/>
            <a:ext cx="10668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8" name="Line 12"/>
          <p:cNvSpPr>
            <a:spLocks noChangeShapeType="1"/>
          </p:cNvSpPr>
          <p:nvPr/>
        </p:nvSpPr>
        <p:spPr bwMode="auto">
          <a:xfrm flipV="1">
            <a:off x="6096000" y="4114800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6029" name="Picture 13" descr="Copper%20Statue%20of%20Liber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0" y="0"/>
            <a:ext cx="1397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Learning Check!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latin typeface="Arial" panose="020B0604020202020204" pitchFamily="34" charset="0"/>
              </a:rPr>
              <a:t>How many atoms of K are present in 78.4 g of K?</a:t>
            </a:r>
          </a:p>
        </p:txBody>
      </p:sp>
      <p:pic>
        <p:nvPicPr>
          <p:cNvPr id="87053" name="Picture 1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5THSYMPH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123" fill="hold"/>
                                        <p:tgtEl>
                                          <p:spTgt spid="870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7053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6172200" cy="1143000"/>
          </a:xfrm>
        </p:spPr>
        <p:txBody>
          <a:bodyPr/>
          <a:lstStyle/>
          <a:p>
            <a:r>
              <a:rPr lang="en-US" altLang="en-US" b="1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Learning Check!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latin typeface="Arial" panose="020B0604020202020204" pitchFamily="34" charset="0"/>
              </a:rPr>
              <a:t>What is the mass (in grams) of 1.20 X 10</a:t>
            </a:r>
            <a:r>
              <a:rPr lang="en-US" altLang="en-US" b="1" baseline="30000">
                <a:latin typeface="Arial" panose="020B0604020202020204" pitchFamily="34" charset="0"/>
              </a:rPr>
              <a:t>24</a:t>
            </a:r>
            <a:r>
              <a:rPr lang="en-US" altLang="en-US" b="1">
                <a:latin typeface="Arial" panose="020B0604020202020204" pitchFamily="34" charset="0"/>
              </a:rPr>
              <a:t> molecules of glucose (C</a:t>
            </a:r>
            <a:r>
              <a:rPr lang="en-US" altLang="en-US" b="1" baseline="-25000">
                <a:latin typeface="Arial" panose="020B0604020202020204" pitchFamily="34" charset="0"/>
              </a:rPr>
              <a:t>6</a:t>
            </a:r>
            <a:r>
              <a:rPr lang="en-US" altLang="en-US" b="1">
                <a:latin typeface="Arial" panose="020B0604020202020204" pitchFamily="34" charset="0"/>
              </a:rPr>
              <a:t>H</a:t>
            </a:r>
            <a:r>
              <a:rPr lang="en-US" altLang="en-US" b="1" baseline="-25000">
                <a:latin typeface="Arial" panose="020B0604020202020204" pitchFamily="34" charset="0"/>
              </a:rPr>
              <a:t>12</a:t>
            </a:r>
            <a:r>
              <a:rPr lang="en-US" altLang="en-US" b="1">
                <a:latin typeface="Arial" panose="020B0604020202020204" pitchFamily="34" charset="0"/>
              </a:rPr>
              <a:t>O</a:t>
            </a:r>
            <a:r>
              <a:rPr lang="en-US" altLang="en-US" b="1" baseline="-25000">
                <a:latin typeface="Arial" panose="020B0604020202020204" pitchFamily="34" charset="0"/>
              </a:rPr>
              <a:t>6</a:t>
            </a:r>
            <a:r>
              <a:rPr lang="en-US" altLang="en-US" b="1">
                <a:latin typeface="Arial" panose="020B0604020202020204" pitchFamily="34" charset="0"/>
              </a:rPr>
              <a:t>)?</a:t>
            </a:r>
          </a:p>
        </p:txBody>
      </p:sp>
      <p:pic>
        <p:nvPicPr>
          <p:cNvPr id="88077" name="Picture 13">
            <a:hlinkClick r:id="" action="ppaction://media"/>
          </p:cNvPr>
          <p:cNvPicPr>
            <a:picLocks noRot="1" noChangeAspect="1" noChangeArrowheads="1"/>
          </p:cNvPicPr>
          <p:nvPr>
            <a:wavAudioFile r:embed="rId1" name="DOH!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078" name="Picture 14" descr="systeme-gluco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52400"/>
            <a:ext cx="2286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43" fill="hold"/>
                                        <p:tgtEl>
                                          <p:spTgt spid="880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8077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Learning Check!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066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How many </a:t>
            </a:r>
            <a:r>
              <a:rPr lang="en-US" altLang="en-US" b="1">
                <a:latin typeface="Arial" panose="020B0604020202020204" pitchFamily="34" charset="0"/>
              </a:rPr>
              <a:t>atoms</a:t>
            </a:r>
            <a:r>
              <a:rPr lang="en-US" altLang="en-US">
                <a:latin typeface="Arial" panose="020B0604020202020204" pitchFamily="34" charset="0"/>
              </a:rPr>
              <a:t> of O are present in 78.1 g of oxygen?</a:t>
            </a: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8763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latin typeface="Arial" panose="020B0604020202020204" pitchFamily="34" charset="0"/>
              </a:rPr>
              <a:t>78.1 g O</a:t>
            </a:r>
            <a:r>
              <a:rPr lang="en-US" altLang="en-US" baseline="-25000">
                <a:latin typeface="Arial" panose="020B0604020202020204" pitchFamily="34" charset="0"/>
              </a:rPr>
              <a:t>2</a:t>
            </a:r>
            <a:r>
              <a:rPr lang="en-US" altLang="en-US">
                <a:latin typeface="Arial" panose="020B0604020202020204" pitchFamily="34" charset="0"/>
              </a:rPr>
              <a:t>   1 mol O</a:t>
            </a:r>
            <a:r>
              <a:rPr lang="en-US" altLang="en-US" baseline="-25000">
                <a:latin typeface="Arial" panose="020B0604020202020204" pitchFamily="34" charset="0"/>
              </a:rPr>
              <a:t>2</a:t>
            </a:r>
            <a:r>
              <a:rPr lang="en-US" altLang="en-US">
                <a:latin typeface="Arial" panose="020B0604020202020204" pitchFamily="34" charset="0"/>
              </a:rPr>
              <a:t>  6.02 X 10</a:t>
            </a:r>
            <a:r>
              <a:rPr lang="en-US" altLang="en-US" baseline="30000">
                <a:latin typeface="Arial" panose="020B0604020202020204" pitchFamily="34" charset="0"/>
              </a:rPr>
              <a:t>23</a:t>
            </a:r>
            <a:r>
              <a:rPr lang="en-US" altLang="en-US">
                <a:latin typeface="Arial" panose="020B0604020202020204" pitchFamily="34" charset="0"/>
              </a:rPr>
              <a:t> </a:t>
            </a:r>
            <a:r>
              <a:rPr lang="en-US" altLang="en-US">
                <a:solidFill>
                  <a:srgbClr val="E8E816"/>
                </a:solidFill>
                <a:latin typeface="Arial" panose="020B0604020202020204" pitchFamily="34" charset="0"/>
              </a:rPr>
              <a:t>molecules</a:t>
            </a:r>
            <a:r>
              <a:rPr lang="en-US" altLang="en-US">
                <a:latin typeface="Arial" panose="020B0604020202020204" pitchFamily="34" charset="0"/>
              </a:rPr>
              <a:t> O</a:t>
            </a:r>
            <a:r>
              <a:rPr lang="en-US" altLang="en-US" baseline="-25000">
                <a:latin typeface="Arial" panose="020B0604020202020204" pitchFamily="34" charset="0"/>
              </a:rPr>
              <a:t>2  </a:t>
            </a:r>
            <a:r>
              <a:rPr lang="en-US" altLang="en-US">
                <a:latin typeface="Arial" panose="020B0604020202020204" pitchFamily="34" charset="0"/>
              </a:rPr>
              <a:t>2 atoms O</a:t>
            </a:r>
            <a:br>
              <a:rPr lang="en-US" altLang="en-US">
                <a:latin typeface="Arial" panose="020B0604020202020204" pitchFamily="34" charset="0"/>
              </a:rPr>
            </a:br>
            <a:r>
              <a:rPr lang="en-US" altLang="en-US">
                <a:latin typeface="Arial" panose="020B0604020202020204" pitchFamily="34" charset="0"/>
              </a:rPr>
              <a:t> 	       32.0 g O</a:t>
            </a:r>
            <a:r>
              <a:rPr lang="en-US" altLang="en-US" baseline="-25000">
                <a:latin typeface="Arial" panose="020B0604020202020204" pitchFamily="34" charset="0"/>
              </a:rPr>
              <a:t>2</a:t>
            </a:r>
            <a:r>
              <a:rPr lang="en-US" altLang="en-US">
                <a:latin typeface="Arial" panose="020B0604020202020204" pitchFamily="34" charset="0"/>
              </a:rPr>
              <a:t>     1 mol O</a:t>
            </a:r>
            <a:r>
              <a:rPr lang="en-US" altLang="en-US" baseline="-25000">
                <a:latin typeface="Arial" panose="020B0604020202020204" pitchFamily="34" charset="0"/>
              </a:rPr>
              <a:t>2                                   </a:t>
            </a:r>
            <a:r>
              <a:rPr lang="en-US" altLang="en-US">
                <a:latin typeface="Arial" panose="020B0604020202020204" pitchFamily="34" charset="0"/>
              </a:rPr>
              <a:t>1 molecule O</a:t>
            </a:r>
            <a:r>
              <a:rPr lang="en-US" altLang="en-US" baseline="-25000"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90117" name="Line 5"/>
          <p:cNvSpPr>
            <a:spLocks noChangeShapeType="1"/>
          </p:cNvSpPr>
          <p:nvPr/>
        </p:nvSpPr>
        <p:spPr bwMode="auto">
          <a:xfrm>
            <a:off x="304800" y="3962400"/>
            <a:ext cx="883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8" name="Line 6"/>
          <p:cNvSpPr>
            <a:spLocks noChangeShapeType="1"/>
          </p:cNvSpPr>
          <p:nvPr/>
        </p:nvSpPr>
        <p:spPr bwMode="auto">
          <a:xfrm>
            <a:off x="18288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19" name="Line 7"/>
          <p:cNvSpPr>
            <a:spLocks noChangeShapeType="1"/>
          </p:cNvSpPr>
          <p:nvPr/>
        </p:nvSpPr>
        <p:spPr bwMode="auto">
          <a:xfrm>
            <a:off x="3276600" y="35814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1" name="Line 9"/>
          <p:cNvSpPr>
            <a:spLocks noChangeShapeType="1"/>
          </p:cNvSpPr>
          <p:nvPr/>
        </p:nvSpPr>
        <p:spPr bwMode="auto">
          <a:xfrm flipV="1">
            <a:off x="1143000" y="36576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2" name="Line 10"/>
          <p:cNvSpPr>
            <a:spLocks noChangeShapeType="1"/>
          </p:cNvSpPr>
          <p:nvPr/>
        </p:nvSpPr>
        <p:spPr bwMode="auto">
          <a:xfrm flipV="1">
            <a:off x="2743200" y="39624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3" name="Line 11"/>
          <p:cNvSpPr>
            <a:spLocks noChangeShapeType="1"/>
          </p:cNvSpPr>
          <p:nvPr/>
        </p:nvSpPr>
        <p:spPr bwMode="auto">
          <a:xfrm flipV="1">
            <a:off x="2286000" y="3657600"/>
            <a:ext cx="8382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4" name="Line 12"/>
          <p:cNvSpPr>
            <a:spLocks noChangeShapeType="1"/>
          </p:cNvSpPr>
          <p:nvPr/>
        </p:nvSpPr>
        <p:spPr bwMode="auto">
          <a:xfrm flipV="1">
            <a:off x="3962400" y="4038600"/>
            <a:ext cx="9906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5" name="Line 13"/>
          <p:cNvSpPr>
            <a:spLocks noChangeShapeType="1"/>
          </p:cNvSpPr>
          <p:nvPr/>
        </p:nvSpPr>
        <p:spPr bwMode="auto">
          <a:xfrm>
            <a:off x="6781800" y="3505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6" name="Line 14"/>
          <p:cNvSpPr>
            <a:spLocks noChangeShapeType="1"/>
          </p:cNvSpPr>
          <p:nvPr/>
        </p:nvSpPr>
        <p:spPr bwMode="auto">
          <a:xfrm flipV="1">
            <a:off x="4953000" y="3657600"/>
            <a:ext cx="1752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27" name="Line 15"/>
          <p:cNvSpPr>
            <a:spLocks noChangeShapeType="1"/>
          </p:cNvSpPr>
          <p:nvPr/>
        </p:nvSpPr>
        <p:spPr bwMode="auto">
          <a:xfrm flipV="1">
            <a:off x="7162800" y="4114800"/>
            <a:ext cx="16764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0128" name="Picture 16">
            <a:hlinkClick r:id="" action="ppaction://media"/>
          </p:cNvPr>
          <p:cNvPicPr>
            <a:picLocks noRot="1" noChangeAspect="1" noChangeArrowheads="1"/>
          </p:cNvPicPr>
          <p:nvPr>
            <a:wavAudioFile r:embed="rId1" name="BRAINYES.WAV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865" fill="hold"/>
                                        <p:tgtEl>
                                          <p:spTgt spid="901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0128"/>
                </p:tgtEl>
              </p:cMediaNode>
            </p:audi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924800" cy="53340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	</a:t>
            </a:r>
            <a:r>
              <a:rPr lang="en-US" altLang="en-US" sz="2800" b="1">
                <a:latin typeface="Arial" panose="020B0604020202020204" pitchFamily="34" charset="0"/>
              </a:rPr>
              <a:t>What is the percent carbon in C</a:t>
            </a:r>
            <a:r>
              <a:rPr lang="en-US" altLang="en-US" sz="2800" b="1" baseline="-25000">
                <a:latin typeface="Arial" panose="020B0604020202020204" pitchFamily="34" charset="0"/>
              </a:rPr>
              <a:t>5</a:t>
            </a:r>
            <a:r>
              <a:rPr lang="en-US" altLang="en-US" sz="2800" b="1">
                <a:latin typeface="Arial" panose="020B0604020202020204" pitchFamily="34" charset="0"/>
              </a:rPr>
              <a:t>H</a:t>
            </a:r>
            <a:r>
              <a:rPr lang="en-US" altLang="en-US" sz="2800" b="1" baseline="-25000">
                <a:latin typeface="Arial" panose="020B0604020202020204" pitchFamily="34" charset="0"/>
              </a:rPr>
              <a:t>8</a:t>
            </a:r>
            <a:r>
              <a:rPr lang="en-US" altLang="en-US" sz="2800" b="1">
                <a:latin typeface="Arial" panose="020B0604020202020204" pitchFamily="34" charset="0"/>
              </a:rPr>
              <a:t>NO</a:t>
            </a:r>
            <a:r>
              <a:rPr lang="en-US" altLang="en-US" sz="2800" b="1" baseline="-25000">
                <a:latin typeface="Arial" panose="020B0604020202020204" pitchFamily="34" charset="0"/>
              </a:rPr>
              <a:t>4</a:t>
            </a:r>
            <a:r>
              <a:rPr lang="en-US" altLang="en-US" sz="2800" b="1">
                <a:latin typeface="Arial" panose="020B0604020202020204" pitchFamily="34" charset="0"/>
              </a:rPr>
              <a:t> (the glutamic acid used to make MSG monosodium glutamate), a compound used to flavor foods and tenderize meats?</a:t>
            </a:r>
          </a:p>
          <a:p>
            <a:pPr>
              <a:buFontTx/>
              <a:buNone/>
            </a:pPr>
            <a:r>
              <a:rPr lang="en-US" altLang="en-US" sz="2800" b="1">
                <a:solidFill>
                  <a:srgbClr val="3366FF"/>
                </a:solidFill>
                <a:latin typeface="Arial" panose="020B0604020202020204" pitchFamily="34" charset="0"/>
              </a:rPr>
              <a:t>	</a:t>
            </a:r>
            <a:br>
              <a:rPr lang="en-US" altLang="en-US" sz="2800" b="1">
                <a:solidFill>
                  <a:srgbClr val="3366FF"/>
                </a:solidFill>
                <a:latin typeface="Arial" panose="020B0604020202020204" pitchFamily="34" charset="0"/>
              </a:rPr>
            </a:br>
            <a:r>
              <a:rPr lang="en-US" altLang="en-US" sz="2800" b="1">
                <a:solidFill>
                  <a:srgbClr val="E8E816"/>
                </a:solidFill>
                <a:latin typeface="Arial" panose="020B0604020202020204" pitchFamily="34" charset="0"/>
              </a:rPr>
              <a:t>a)   8.22 %C</a:t>
            </a:r>
          </a:p>
          <a:p>
            <a:pPr>
              <a:buFontTx/>
              <a:buNone/>
            </a:pPr>
            <a:r>
              <a:rPr lang="en-US" altLang="en-US" sz="2800" b="1">
                <a:solidFill>
                  <a:srgbClr val="E8E816"/>
                </a:solidFill>
                <a:latin typeface="Arial" panose="020B0604020202020204" pitchFamily="34" charset="0"/>
              </a:rPr>
              <a:t>	b)   24.3 %C</a:t>
            </a:r>
          </a:p>
          <a:p>
            <a:pPr>
              <a:buFontTx/>
              <a:buNone/>
            </a:pPr>
            <a:r>
              <a:rPr lang="en-US" altLang="en-US" sz="2800" b="1">
                <a:solidFill>
                  <a:srgbClr val="E8E816"/>
                </a:solidFill>
                <a:latin typeface="Arial" panose="020B0604020202020204" pitchFamily="34" charset="0"/>
              </a:rPr>
              <a:t>	c)   41.1 %C</a:t>
            </a:r>
            <a:endParaRPr lang="en-US" altLang="en-US" sz="2400" b="1"/>
          </a:p>
        </p:txBody>
      </p:sp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5257800" y="3505200"/>
          <a:ext cx="2241550" cy="278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4" name="Clip" r:id="rId4" imgW="684720" imgH="852120" progId="MS_ClipArt_Gallery.2">
                  <p:embed/>
                </p:oleObj>
              </mc:Choice>
              <mc:Fallback>
                <p:oleObj name="Clip" r:id="rId4" imgW="684720" imgH="85212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505200"/>
                        <a:ext cx="2241550" cy="2787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4000" b="1">
                <a:solidFill>
                  <a:srgbClr val="33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Percent Composition</a:t>
            </a:r>
          </a:p>
        </p:txBody>
      </p:sp>
      <p:pic>
        <p:nvPicPr>
          <p:cNvPr id="68613" name="Round1.wav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5666" fill="hold"/>
                                        <p:tgtEl>
                                          <p:spTgt spid="686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8613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28600"/>
            <a:ext cx="81534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en-US" altLang="en-US" sz="36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Chemical Formulas of Compounds</a:t>
            </a:r>
            <a:br>
              <a:rPr lang="en-US" altLang="en-US" sz="36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</a:br>
            <a:r>
              <a:rPr lang="en-US" altLang="en-US" sz="18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(HONORS only)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197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Formulas give the relative numbers of atoms or moles of each element in a formula unit - always a whole number ratio (the law of definite proportions).</a:t>
            </a:r>
          </a:p>
          <a:p>
            <a:endParaRPr lang="en-US" altLang="en-US" sz="2400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		NO</a:t>
            </a:r>
            <a:r>
              <a:rPr lang="en-US" altLang="en-US" sz="2400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   2 atoms of O for every 1 atom  of N</a:t>
            </a:r>
          </a:p>
          <a:p>
            <a:pPr>
              <a:buFontTx/>
              <a:buNone/>
            </a:pP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		 </a:t>
            </a:r>
          </a:p>
          <a:p>
            <a:pPr>
              <a:buFontTx/>
              <a:buNone/>
            </a:pP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		1 mole of NO</a:t>
            </a:r>
            <a:r>
              <a:rPr lang="en-US" altLang="en-US" sz="2400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:  2 moles of O atoms to every 1 mole of N atoms</a:t>
            </a:r>
          </a:p>
          <a:p>
            <a:endParaRPr lang="en-US" altLang="en-US" sz="2400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  <a:p>
            <a:r>
              <a:rPr lang="en-US" altLang="en-US" sz="24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If we know or can determine the relative number of moles of each element in a compound, we can determine a formula for the compound.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 autoUpdateAnimBg="0"/>
      <p:bldP spid="97283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en-US" altLang="en-US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Types of Formulas</a:t>
            </a:r>
            <a:br>
              <a:rPr lang="en-US" altLang="en-US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</a:br>
            <a:r>
              <a:rPr lang="en-US" altLang="en-US" sz="20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(HONORS only)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33500"/>
            <a:ext cx="7772400" cy="5067300"/>
          </a:xfrm>
          <a:noFill/>
          <a:ln/>
        </p:spPr>
        <p:txBody>
          <a:bodyPr lIns="92075" tIns="46038" rIns="92075" bIns="46038"/>
          <a:lstStyle/>
          <a:p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Empirical Formula</a:t>
            </a:r>
          </a:p>
          <a:p>
            <a:pPr algn="just"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		The formula of a compound that expresses the </a:t>
            </a:r>
            <a:r>
              <a:rPr lang="en-US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smallest whole number ratio</a:t>
            </a: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of the atoms present.</a:t>
            </a:r>
          </a:p>
          <a:p>
            <a:pPr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/>
            </a:r>
            <a:b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Ionic formula are always empirical formula</a:t>
            </a:r>
          </a:p>
          <a:p>
            <a:pPr>
              <a:buFontTx/>
              <a:buNone/>
            </a:pPr>
            <a:endParaRPr lang="en-US" altLang="en-US" sz="2800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  <a:p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Molecular Formula</a:t>
            </a:r>
          </a:p>
          <a:p>
            <a:pPr algn="just"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		The formula that states the </a:t>
            </a:r>
            <a:r>
              <a:rPr lang="en-US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actual</a:t>
            </a: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number of each kind of atom found in </a:t>
            </a:r>
            <a:r>
              <a:rPr lang="en-US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one molecule</a:t>
            </a: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of the compound.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The Mole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752600"/>
            <a:ext cx="65532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A counting unit</a:t>
            </a:r>
          </a:p>
          <a:p>
            <a:pPr>
              <a:lnSpc>
                <a:spcPct val="9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Similar to a dozen, except instead of 12, it’s 602 billion trillion 602,000,000,000,000,000,000,000</a:t>
            </a:r>
          </a:p>
          <a:p>
            <a:pPr>
              <a:lnSpc>
                <a:spcPct val="9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6.02 X 10</a:t>
            </a:r>
            <a:r>
              <a:rPr lang="en-US" altLang="en-US" sz="2800" b="1" baseline="30000">
                <a:latin typeface="Arial" panose="020B0604020202020204" pitchFamily="34" charset="0"/>
              </a:rPr>
              <a:t>23 </a:t>
            </a:r>
            <a:r>
              <a:rPr lang="en-US" altLang="en-US" sz="2800" b="1">
                <a:latin typeface="Arial" panose="020B0604020202020204" pitchFamily="34" charset="0"/>
              </a:rPr>
              <a:t>(in scientific notation)</a:t>
            </a:r>
          </a:p>
          <a:p>
            <a:pPr>
              <a:lnSpc>
                <a:spcPct val="9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This number is named in honor of </a:t>
            </a:r>
            <a:r>
              <a:rPr lang="en-US" altLang="en-US" sz="2800" b="1">
                <a:solidFill>
                  <a:srgbClr val="FF921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Amedeo _________ (1776 – 1856)</a:t>
            </a:r>
            <a:r>
              <a:rPr lang="en-US" altLang="en-US" sz="2800" b="1">
                <a:latin typeface="Arial" panose="020B0604020202020204" pitchFamily="34" charset="0"/>
              </a:rPr>
              <a:t>, who studied quantities of gases and discovered that no matter what the gas was, there were the same number of molecules present</a:t>
            </a:r>
          </a:p>
        </p:txBody>
      </p:sp>
      <p:pic>
        <p:nvPicPr>
          <p:cNvPr id="75780" name="Picture 4" descr="avogadro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84975" y="1981200"/>
            <a:ext cx="2359025" cy="2971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en-US" altLang="en-US" sz="36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To obtain an </a:t>
            </a:r>
            <a:r>
              <a:rPr lang="en-US" altLang="en-US" sz="3600" b="1" i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Empirical Formula </a:t>
            </a:r>
            <a:r>
              <a:rPr lang="en-US" altLang="en-US" sz="18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(HONORS only)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143500"/>
          </a:xfrm>
          <a:noFill/>
          <a:ln/>
        </p:spPr>
        <p:txBody>
          <a:bodyPr lIns="92075" tIns="46038" rIns="92075" bIns="46038"/>
          <a:lstStyle/>
          <a:p>
            <a:pPr marL="457200" indent="-457200">
              <a:spcBef>
                <a:spcPct val="50000"/>
              </a:spcBef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1.	Determine the mass in grams of each element present, if necessary.</a:t>
            </a:r>
          </a:p>
          <a:p>
            <a:pPr marL="457200" indent="-457200">
              <a:spcBef>
                <a:spcPct val="50000"/>
              </a:spcBef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2.	Calculate the number of </a:t>
            </a:r>
            <a:r>
              <a:rPr lang="en-US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moles</a:t>
            </a: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of </a:t>
            </a:r>
            <a:r>
              <a:rPr lang="en-US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each element.</a:t>
            </a:r>
          </a:p>
          <a:p>
            <a:pPr marL="457200" indent="-457200">
              <a:spcBef>
                <a:spcPct val="50000"/>
              </a:spcBef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3.	Divide each by the smallest number of moles to obtain the </a:t>
            </a:r>
            <a:r>
              <a:rPr lang="en-US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simplest whole number ratio.</a:t>
            </a:r>
          </a:p>
          <a:p>
            <a:pPr marL="457200" indent="-457200">
              <a:spcBef>
                <a:spcPct val="50000"/>
              </a:spcBef>
              <a:buFont typeface="Wingdings" panose="05000000000000000000" pitchFamily="2" charset="2"/>
              <a:buAutoNum type="arabicPeriod" startAt="4"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If whole numbers are not obtained</a:t>
            </a:r>
            <a:r>
              <a:rPr lang="en-US" altLang="en-US" sz="2800" b="1" baseline="30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</a:t>
            </a: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in step 3),  multiply through by the smallest number that will give all whole numbers</a:t>
            </a:r>
          </a:p>
          <a:p>
            <a:pPr marL="457200" indent="-457200">
              <a:spcBef>
                <a:spcPct val="50000"/>
              </a:spcBef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	</a:t>
            </a:r>
            <a:r>
              <a:rPr lang="en-US" altLang="en-US" sz="2000" b="1" baseline="30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*</a:t>
            </a:r>
            <a:r>
              <a:rPr lang="en-US" altLang="en-US" sz="2000" b="1" baseline="30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altLang="en-US" sz="20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Be careful! Do not round off numbers prematurely</a:t>
            </a:r>
            <a:endParaRPr lang="en-US" altLang="en-US" sz="2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autoUpdateAnimBg="0"/>
      <p:bldP spid="109571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356600" cy="5314950"/>
          </a:xfrm>
          <a:noFill/>
          <a:ln/>
        </p:spPr>
        <p:txBody>
          <a:bodyPr lIns="92075" tIns="46038" rIns="92075" bIns="46038"/>
          <a:lstStyle/>
          <a:p>
            <a:pPr marL="0" indent="0" algn="just"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A sample of a brown gas, a major air pollutant, is found to contain 2.34 g N and 5.34g O.  Determine a formula for this substance.</a:t>
            </a:r>
          </a:p>
          <a:p>
            <a:pPr marL="0" indent="0" algn="just">
              <a:buFontTx/>
              <a:buNone/>
            </a:pPr>
            <a:endParaRPr lang="en-US" altLang="en-US" sz="2800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  <a:p>
            <a:pPr marL="0" indent="0" algn="just"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require </a:t>
            </a:r>
            <a:r>
              <a:rPr lang="en-US" altLang="en-US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mole</a:t>
            </a: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ratios  so convert grams to moles</a:t>
            </a:r>
          </a:p>
          <a:p>
            <a:pPr marL="0" indent="0" algn="just">
              <a:buFontTx/>
              <a:buNone/>
            </a:pPr>
            <a:endParaRPr lang="en-US" altLang="en-US" sz="2800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  <a:p>
            <a:pPr marL="0" indent="0" algn="just"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moles of N  = </a:t>
            </a:r>
            <a:r>
              <a:rPr lang="en-US" altLang="en-US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2.34g of N  </a:t>
            </a: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= 0.167 moles of N</a:t>
            </a:r>
          </a:p>
          <a:p>
            <a:pPr marL="0" indent="0" algn="just"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	          14.01 g/mole</a:t>
            </a:r>
          </a:p>
          <a:p>
            <a:pPr marL="0" indent="0" algn="just">
              <a:buFontTx/>
              <a:buNone/>
            </a:pPr>
            <a:endParaRPr lang="en-US" altLang="en-US" sz="2800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  <a:p>
            <a:pPr marL="0" indent="0" algn="just"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moles of O  =  </a:t>
            </a:r>
            <a:r>
              <a:rPr lang="en-US" altLang="en-US" sz="2800" b="1" u="sng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5.34 g</a:t>
            </a: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   = 0.334 moles of O</a:t>
            </a:r>
          </a:p>
          <a:p>
            <a:pPr marL="0" indent="0" algn="just"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	       16.00 g/mole</a:t>
            </a:r>
          </a:p>
          <a:p>
            <a:pPr marL="0" indent="0" algn="just">
              <a:buFontTx/>
              <a:buNone/>
            </a:pPr>
            <a:r>
              <a:rPr lang="en-US" altLang="en-US" sz="2800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Formula:</a:t>
            </a:r>
          </a:p>
        </p:txBody>
      </p:sp>
      <p:graphicFrame>
        <p:nvGraphicFramePr>
          <p:cNvPr id="98308" name="Object 4"/>
          <p:cNvGraphicFramePr>
            <a:graphicFrameLocks noChangeAspect="1"/>
          </p:cNvGraphicFramePr>
          <p:nvPr/>
        </p:nvGraphicFramePr>
        <p:xfrm>
          <a:off x="2133600" y="5867400"/>
          <a:ext cx="11176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2" name="Equation" r:id="rId3" imgW="1117440" imgH="279360" progId="Equation.3">
                  <p:embed/>
                </p:oleObj>
              </mc:Choice>
              <mc:Fallback>
                <p:oleObj name="Equation" r:id="rId3" imgW="1117440" imgH="279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867400"/>
                        <a:ext cx="11176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3962400" y="5791200"/>
          <a:ext cx="2260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3" name="Equation" r:id="rId5" imgW="2260440" imgH="622080" progId="Equation.DSMT4">
                  <p:embed/>
                </p:oleObj>
              </mc:Choice>
              <mc:Fallback>
                <p:oleObj name="Equation" r:id="rId5" imgW="2260440" imgH="6220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791200"/>
                        <a:ext cx="22606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6800850" y="6400800"/>
            <a:ext cx="234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(HONORS only)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304800"/>
            <a:ext cx="77724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en-US" altLang="en-US" sz="28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Calculation of the Molecular Formula</a:t>
            </a:r>
            <a:br>
              <a:rPr lang="en-US" altLang="en-US" sz="28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</a:br>
            <a:r>
              <a:rPr lang="en-US" altLang="en-US" sz="18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(HONORS only)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7924800" cy="5715000"/>
          </a:xfrm>
          <a:noFill/>
          <a:ln/>
        </p:spPr>
        <p:txBody>
          <a:bodyPr lIns="92075" tIns="46038" rIns="92075" bIns="46038"/>
          <a:lstStyle/>
          <a:p>
            <a:pPr marL="0" indent="0">
              <a:buFontTx/>
              <a:buNone/>
            </a:pP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A compound has an empirical formula of NO</a:t>
            </a:r>
            <a:r>
              <a:rPr lang="en-US" altLang="en-US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</a:t>
            </a: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.  The colourless liquid, used in rocket engines has a molar mass of 92.0 g/mole.  What is the </a:t>
            </a:r>
            <a:r>
              <a:rPr lang="en-US" altLang="en-US" b="1" i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molecular formula </a:t>
            </a: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of this substance?</a:t>
            </a:r>
          </a:p>
          <a:p>
            <a:pPr marL="0" indent="0">
              <a:buFontTx/>
              <a:buNone/>
            </a:pPr>
            <a:endParaRPr lang="en-US" altLang="en-US" b="1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 autoUpdateAnimBg="0"/>
      <p:bldP spid="110595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  <a:noFill/>
          <a:ln/>
        </p:spPr>
        <p:txBody>
          <a:bodyPr lIns="92075" tIns="46038" rIns="92075" bIns="46038" anchor="b"/>
          <a:lstStyle/>
          <a:p>
            <a:r>
              <a:rPr lang="en-US" altLang="en-US" sz="28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Empirical Formula from % Composition</a:t>
            </a:r>
            <a:br>
              <a:rPr lang="en-US" altLang="en-US" sz="28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</a:br>
            <a:r>
              <a:rPr lang="en-US" altLang="en-US" sz="28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en-US" altLang="en-US" sz="1800" b="1">
                <a:solidFill>
                  <a:srgbClr val="FF070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(HONORS only)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4191000"/>
          </a:xfrm>
          <a:noFill/>
          <a:ln/>
        </p:spPr>
        <p:txBody>
          <a:bodyPr lIns="92075" tIns="46038" rIns="92075" bIns="46038"/>
          <a:lstStyle/>
          <a:p>
            <a:pPr marL="0" indent="0">
              <a:lnSpc>
                <a:spcPct val="11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A substance has the following composition by mass: 60.80 % Na ;  28.60 % B ;  10.60 % H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     	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What is the empirical formula of the substance?</a:t>
            </a:r>
          </a:p>
          <a:p>
            <a:pPr marL="0" indent="0">
              <a:lnSpc>
                <a:spcPct val="90000"/>
              </a:lnSpc>
              <a:buFontTx/>
              <a:buNone/>
            </a:pPr>
            <a:endParaRPr lang="en-US" altLang="en-US" sz="2800" b="1">
              <a:latin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 	Consider a sample size of 100 grams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	This will contain  28.60 grams of B and 		10.60 grams H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	Determine the number of moles of each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	Determine the simplest whole number ratio</a:t>
            </a: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autoUpdateAnimBg="0"/>
      <p:bldP spid="1064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Just How Big is a Mole?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1295400"/>
            <a:ext cx="5943600" cy="5257800"/>
          </a:xfrm>
        </p:spPr>
        <p:txBody>
          <a:bodyPr/>
          <a:lstStyle/>
          <a:p>
            <a:r>
              <a:rPr lang="en-US" altLang="en-US" sz="2400" b="1">
                <a:latin typeface="Arial" panose="020B0604020202020204" pitchFamily="34" charset="0"/>
              </a:rPr>
              <a:t>Enough soft drink cans to cover the surface of the earth to a depth of over 200 miles. </a:t>
            </a:r>
          </a:p>
          <a:p>
            <a:r>
              <a:rPr lang="en-US" altLang="en-US" sz="2400" b="1">
                <a:latin typeface="Arial" panose="020B0604020202020204" pitchFamily="34" charset="0"/>
              </a:rPr>
              <a:t>If you had Avogadro's number of unpopped popcorn kernels, and spread them across the United States of America, the country would be covered in popcorn to a depth of over 9 miles. </a:t>
            </a:r>
          </a:p>
          <a:p>
            <a:r>
              <a:rPr lang="en-US" altLang="en-US" sz="2400" b="1">
                <a:latin typeface="Arial" panose="020B0604020202020204" pitchFamily="34" charset="0"/>
              </a:rPr>
              <a:t>If we were able to count atoms at the rate of 10 million per second, it would take about 2 billion years to count the atoms in one mole. </a:t>
            </a:r>
          </a:p>
        </p:txBody>
      </p:sp>
      <p:pic>
        <p:nvPicPr>
          <p:cNvPr id="78852" name="Picture 4" descr="cokecans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828800"/>
            <a:ext cx="2447925" cy="3829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Everybody Has Avogadro’s Number!</a:t>
            </a:r>
            <a:br>
              <a:rPr lang="en-US" alt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36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But Where Did it Come From?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133600"/>
            <a:ext cx="4038600" cy="4114800"/>
          </a:xfrm>
        </p:spPr>
        <p:txBody>
          <a:bodyPr/>
          <a:lstStyle/>
          <a:p>
            <a:r>
              <a:rPr lang="en-US" altLang="en-US" sz="2400" b="1">
                <a:latin typeface="Arial" panose="020B0604020202020204" pitchFamily="34" charset="0"/>
              </a:rPr>
              <a:t>It was NOT just picked!  It was MEASURED.</a:t>
            </a:r>
          </a:p>
          <a:p>
            <a:r>
              <a:rPr lang="en-US" altLang="en-US" sz="2400" b="1">
                <a:latin typeface="Arial" panose="020B0604020202020204" pitchFamily="34" charset="0"/>
              </a:rPr>
              <a:t>One of the better methods of measuring this number was the Millikan Oil Drop Experiment</a:t>
            </a:r>
          </a:p>
          <a:p>
            <a:r>
              <a:rPr lang="en-US" altLang="en-US" sz="2400" b="1">
                <a:latin typeface="Arial" panose="020B0604020202020204" pitchFamily="34" charset="0"/>
              </a:rPr>
              <a:t>Since then we have found even better ways of measuring using x-ray technology</a:t>
            </a:r>
          </a:p>
        </p:txBody>
      </p:sp>
      <p:pic>
        <p:nvPicPr>
          <p:cNvPr id="80913" name="millikansoildropexperiment.avi">
            <a:hlinkClick r:id="" action="ppaction://media"/>
          </p:cNvPr>
          <p:cNvPicPr>
            <a:picLocks noRot="1" noChangeAspect="1" noChangeArrowheads="1"/>
          </p:cNvPicPr>
          <p:nvPr>
            <p:ph sz="half" idx="2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1000" y="2438400"/>
            <a:ext cx="4724400" cy="35433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09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09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913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80913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3820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>
                <a:latin typeface="Arial" panose="020B0604020202020204" pitchFamily="34" charset="0"/>
              </a:rPr>
              <a:t>	</a:t>
            </a:r>
            <a:r>
              <a:rPr lang="en-US" altLang="en-US" sz="2800" b="1">
                <a:latin typeface="Arial" panose="020B0604020202020204" pitchFamily="34" charset="0"/>
              </a:rPr>
              <a:t>Suppose we invented a new collection unit called a rapp.  One rapp contains 8 objects.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   1. How many paper clips in 1 rapp?</a:t>
            </a:r>
          </a:p>
          <a:p>
            <a:pPr>
              <a:buFontTx/>
              <a:buNone/>
            </a:pPr>
            <a:r>
              <a:rPr lang="en-US" altLang="en-US" sz="2800" b="1">
                <a:solidFill>
                  <a:srgbClr val="FF9966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	a)  1			b)  4			c)  8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n-US" sz="2800" b="1">
                <a:solidFill>
                  <a:srgbClr val="FF9966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800" b="1">
                <a:latin typeface="Arial" panose="020B0604020202020204" pitchFamily="34" charset="0"/>
              </a:rPr>
              <a:t>2. How many oranges in  2.0 rapp?</a:t>
            </a:r>
            <a:endParaRPr lang="en-US" altLang="en-US" sz="2800" b="1">
              <a:solidFill>
                <a:srgbClr val="FF9966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  		a)  4			b)  8			c)  16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   3. How many rapps contain 40 gummy bears?  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800" b="1">
                <a:solidFill>
                  <a:schemeClr val="accent1"/>
                </a:solidFill>
                <a:latin typeface="Arial" panose="020B0604020202020204" pitchFamily="34" charset="0"/>
              </a:rPr>
              <a:t>		</a:t>
            </a:r>
            <a:r>
              <a:rPr lang="en-US" altLang="en-US" sz="2800" b="1">
                <a:solidFill>
                  <a:srgbClr val="063DE8"/>
                </a:solidFill>
                <a:latin typeface="Arial" panose="020B0604020202020204" pitchFamily="34" charset="0"/>
              </a:rPr>
              <a:t>a)  5			b)  10		c)  20 </a:t>
            </a:r>
          </a:p>
          <a:p>
            <a:pPr>
              <a:buFontTx/>
              <a:buNone/>
            </a:pPr>
            <a:endParaRPr lang="en-US" altLang="en-US" sz="2800" b="1">
              <a:solidFill>
                <a:srgbClr val="063DE8"/>
              </a:solidFill>
              <a:latin typeface="Arial" panose="020B060402020202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altLang="en-US" sz="40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Learning Check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The Mole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1 dozen cookies = 12 cookies</a:t>
            </a: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1 mole of cookies = 6.02 X 10</a:t>
            </a:r>
            <a:r>
              <a:rPr lang="en-US" altLang="en-US" sz="2800" b="1" baseline="30000">
                <a:latin typeface="Arial" panose="020B0604020202020204" pitchFamily="34" charset="0"/>
              </a:rPr>
              <a:t>23 </a:t>
            </a:r>
            <a:r>
              <a:rPr lang="en-US" altLang="en-US" sz="2800" b="1">
                <a:latin typeface="Arial" panose="020B0604020202020204" pitchFamily="34" charset="0"/>
              </a:rPr>
              <a:t>cookies</a:t>
            </a:r>
            <a:br>
              <a:rPr lang="en-US" altLang="en-US" sz="2800" b="1">
                <a:latin typeface="Arial" panose="020B0604020202020204" pitchFamily="34" charset="0"/>
              </a:rPr>
            </a:br>
            <a:endParaRPr lang="en-US" altLang="en-US" sz="2800" b="1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1 dozen cars = 12 cars</a:t>
            </a: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1 mole of cars = 6.02 X 10</a:t>
            </a:r>
            <a:r>
              <a:rPr lang="en-US" altLang="en-US" sz="2800" b="1" baseline="30000">
                <a:latin typeface="Arial" panose="020B0604020202020204" pitchFamily="34" charset="0"/>
              </a:rPr>
              <a:t>23 </a:t>
            </a:r>
            <a:r>
              <a:rPr lang="en-US" altLang="en-US" sz="2800" b="1">
                <a:latin typeface="Arial" panose="020B0604020202020204" pitchFamily="34" charset="0"/>
              </a:rPr>
              <a:t>cars</a:t>
            </a:r>
            <a:br>
              <a:rPr lang="en-US" altLang="en-US" sz="2800" b="1">
                <a:latin typeface="Arial" panose="020B0604020202020204" pitchFamily="34" charset="0"/>
              </a:rPr>
            </a:br>
            <a:endParaRPr lang="en-US" altLang="en-US" sz="2800" b="1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1 dozen Al atoms = 12 Al atoms</a:t>
            </a:r>
          </a:p>
          <a:p>
            <a:pPr>
              <a:lnSpc>
                <a:spcPct val="80000"/>
              </a:lnSpc>
            </a:pPr>
            <a:r>
              <a:rPr lang="en-US" altLang="en-US" sz="2800" b="1">
                <a:latin typeface="Arial" panose="020B0604020202020204" pitchFamily="34" charset="0"/>
              </a:rPr>
              <a:t>1 mole of Al atoms = 6.02 X 10</a:t>
            </a:r>
            <a:r>
              <a:rPr lang="en-US" altLang="en-US" sz="2800" b="1" baseline="30000">
                <a:latin typeface="Arial" panose="020B0604020202020204" pitchFamily="34" charset="0"/>
              </a:rPr>
              <a:t>23 </a:t>
            </a:r>
            <a:r>
              <a:rPr lang="en-US" altLang="en-US" sz="2800" b="1">
                <a:latin typeface="Arial" panose="020B0604020202020204" pitchFamily="34" charset="0"/>
              </a:rPr>
              <a:t>atoms</a:t>
            </a:r>
            <a:br>
              <a:rPr lang="en-US" altLang="en-US" sz="2800" b="1">
                <a:latin typeface="Arial" panose="020B0604020202020204" pitchFamily="34" charset="0"/>
              </a:rPr>
            </a:br>
            <a:endParaRPr lang="en-US" altLang="en-US" sz="2800" b="1" baseline="300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Note that the NUMBER is always the same, but the MASS is very different!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Mole is abbreviated mol (gee, that’s a lot quicker to write, huh?)</a:t>
            </a:r>
          </a:p>
          <a:p>
            <a:pPr>
              <a:lnSpc>
                <a:spcPct val="80000"/>
              </a:lnSpc>
            </a:pPr>
            <a:endParaRPr lang="en-US" altLang="en-US" sz="2800" b="1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2800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62200" y="1295400"/>
            <a:ext cx="6248400" cy="5334000"/>
          </a:xfrm>
        </p:spPr>
        <p:txBody>
          <a:bodyPr/>
          <a:lstStyle/>
          <a:p>
            <a:pPr algn="ctr">
              <a:lnSpc>
                <a:spcPct val="120000"/>
              </a:lnSpc>
              <a:buFontTx/>
              <a:buNone/>
            </a:pPr>
            <a:endParaRPr lang="en-US" altLang="en-US" sz="3000" b="1"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	=  </a:t>
            </a:r>
            <a:r>
              <a:rPr lang="en-US" altLang="en-US" sz="3000" b="1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>
                <a:latin typeface="Arial" panose="020B0604020202020204" pitchFamily="34" charset="0"/>
              </a:rPr>
              <a:t> C atoms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	=</a:t>
            </a:r>
            <a:r>
              <a:rPr lang="en-US" altLang="en-US" sz="3000" b="1">
                <a:solidFill>
                  <a:schemeClr val="tx2"/>
                </a:solidFill>
                <a:latin typeface="Arial" panose="020B0604020202020204" pitchFamily="34" charset="0"/>
              </a:rPr>
              <a:t>  6.02 x 10</a:t>
            </a:r>
            <a:r>
              <a:rPr lang="en-US" altLang="en-US" sz="3000" b="1" baseline="3000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>
                <a:latin typeface="Arial" panose="020B0604020202020204" pitchFamily="34" charset="0"/>
              </a:rPr>
              <a:t>H</a:t>
            </a:r>
            <a:r>
              <a:rPr lang="en-US" altLang="en-US" sz="3000" b="1" baseline="-25000">
                <a:latin typeface="Arial" panose="020B0604020202020204" pitchFamily="34" charset="0"/>
              </a:rPr>
              <a:t>2</a:t>
            </a:r>
            <a:r>
              <a:rPr lang="en-US" altLang="en-US" sz="3000" b="1">
                <a:latin typeface="Arial" panose="020B0604020202020204" pitchFamily="34" charset="0"/>
              </a:rPr>
              <a:t>O molecules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	=  </a:t>
            </a:r>
            <a:r>
              <a:rPr lang="en-US" altLang="en-US" sz="3000" b="1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>
                <a:latin typeface="Arial" panose="020B0604020202020204" pitchFamily="34" charset="0"/>
              </a:rPr>
              <a:t>NaCl “molecules”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1600" b="1">
                <a:latin typeface="Arial" panose="020B0604020202020204" pitchFamily="34" charset="0"/>
              </a:rPr>
              <a:t>	</a:t>
            </a:r>
            <a:r>
              <a:rPr lang="en-US" altLang="en-US" sz="2000" b="1">
                <a:latin typeface="Arial" panose="020B0604020202020204" pitchFamily="34" charset="0"/>
              </a:rPr>
              <a:t>(technically, ionics are compounds not molecules so they are called formula units)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>
                <a:solidFill>
                  <a:schemeClr val="tx2"/>
                </a:solidFill>
                <a:latin typeface="Arial" panose="020B0604020202020204" pitchFamily="34" charset="0"/>
              </a:rPr>
              <a:t>		6.02 x 10</a:t>
            </a:r>
            <a:r>
              <a:rPr lang="en-US" altLang="en-US" sz="3000" b="1" baseline="3000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>
                <a:latin typeface="Arial" panose="020B0604020202020204" pitchFamily="34" charset="0"/>
              </a:rPr>
              <a:t> Na</a:t>
            </a:r>
            <a:r>
              <a:rPr lang="en-US" altLang="en-US" sz="3000" b="1" baseline="30000">
                <a:latin typeface="Arial" panose="020B0604020202020204" pitchFamily="34" charset="0"/>
              </a:rPr>
              <a:t>+</a:t>
            </a:r>
            <a:r>
              <a:rPr lang="en-US" altLang="en-US" sz="3000" b="1">
                <a:latin typeface="Arial" panose="020B0604020202020204" pitchFamily="34" charset="0"/>
              </a:rPr>
              <a:t> ions and 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		</a:t>
            </a:r>
            <a:r>
              <a:rPr lang="en-US" altLang="en-US" sz="3000" b="1">
                <a:solidFill>
                  <a:schemeClr val="tx2"/>
                </a:solidFill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>
                <a:solidFill>
                  <a:schemeClr val="tx2"/>
                </a:solidFill>
                <a:latin typeface="Arial" panose="020B0604020202020204" pitchFamily="34" charset="0"/>
              </a:rPr>
              <a:t>23</a:t>
            </a:r>
            <a:r>
              <a:rPr lang="en-US" altLang="en-US" sz="3000" b="1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>
                <a:latin typeface="Arial" panose="020B0604020202020204" pitchFamily="34" charset="0"/>
              </a:rPr>
              <a:t>Cl</a:t>
            </a:r>
            <a:r>
              <a:rPr lang="en-US" altLang="en-US" sz="3000" b="1" baseline="30000">
                <a:latin typeface="Arial" panose="020B0604020202020204" pitchFamily="34" charset="0"/>
              </a:rPr>
              <a:t>–</a:t>
            </a:r>
            <a:r>
              <a:rPr lang="en-US" altLang="en-US" sz="3000" b="1">
                <a:latin typeface="Arial" panose="020B0604020202020204" pitchFamily="34" charset="0"/>
              </a:rPr>
              <a:t> ions</a:t>
            </a:r>
            <a:endParaRPr lang="en-US" altLang="en-US" b="1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905000"/>
          </a:xfrm>
        </p:spPr>
        <p:txBody>
          <a:bodyPr/>
          <a:lstStyle/>
          <a:p>
            <a:r>
              <a:rPr lang="en-US" altLang="en-US" sz="40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 Mole of Particles</a:t>
            </a:r>
            <a:br>
              <a:rPr lang="en-US" altLang="en-US" sz="40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</a:br>
            <a:r>
              <a:rPr lang="en-US" altLang="en-US" sz="4000" b="1">
                <a:solidFill>
                  <a:srgbClr val="063DE8"/>
                </a:solidFill>
                <a:latin typeface="Arial" panose="020B0604020202020204" pitchFamily="34" charset="0"/>
              </a:rPr>
              <a:t> </a:t>
            </a:r>
            <a:r>
              <a:rPr lang="en-US" altLang="en-US" sz="4000" b="1">
                <a:solidFill>
                  <a:srgbClr val="990B2D"/>
                </a:solidFill>
                <a:latin typeface="Arial" panose="020B0604020202020204" pitchFamily="34" charset="0"/>
              </a:rPr>
              <a:t>Contains 6.02 x 10</a:t>
            </a:r>
            <a:r>
              <a:rPr lang="en-US" altLang="en-US" sz="4000" b="1" baseline="30000">
                <a:solidFill>
                  <a:srgbClr val="990B2D"/>
                </a:solidFill>
                <a:latin typeface="Arial" panose="020B0604020202020204" pitchFamily="34" charset="0"/>
              </a:rPr>
              <a:t>23 </a:t>
            </a:r>
            <a:r>
              <a:rPr lang="en-US" altLang="en-US" sz="4000" b="1">
                <a:solidFill>
                  <a:srgbClr val="990B2D"/>
                </a:solidFill>
                <a:latin typeface="Arial" panose="020B0604020202020204" pitchFamily="34" charset="0"/>
              </a:rPr>
              <a:t>particles</a:t>
            </a:r>
            <a:r>
              <a:rPr lang="en-US" altLang="en-US" sz="4300" b="1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04800" y="1981200"/>
            <a:ext cx="2363788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000" b="1">
                <a:latin typeface="Arial" panose="020B0604020202020204" pitchFamily="34" charset="0"/>
              </a:rPr>
              <a:t>1 mole C</a:t>
            </a:r>
          </a:p>
          <a:p>
            <a:endParaRPr lang="en-US" altLang="en-US" sz="1200" b="1">
              <a:latin typeface="Arial" panose="020B0604020202020204" pitchFamily="34" charset="0"/>
            </a:endParaRPr>
          </a:p>
          <a:p>
            <a:r>
              <a:rPr lang="en-US" altLang="en-US" sz="3000" b="1">
                <a:latin typeface="Arial" panose="020B0604020202020204" pitchFamily="34" charset="0"/>
              </a:rPr>
              <a:t>1 mole H</a:t>
            </a:r>
            <a:r>
              <a:rPr lang="en-US" altLang="en-US" sz="3000" b="1" baseline="-25000">
                <a:latin typeface="Arial" panose="020B0604020202020204" pitchFamily="34" charset="0"/>
              </a:rPr>
              <a:t>2</a:t>
            </a:r>
            <a:r>
              <a:rPr lang="en-US" altLang="en-US" sz="3000" b="1">
                <a:latin typeface="Arial" panose="020B0604020202020204" pitchFamily="34" charset="0"/>
              </a:rPr>
              <a:t>O</a:t>
            </a:r>
          </a:p>
          <a:p>
            <a:endParaRPr lang="en-US" altLang="en-US" sz="1200" b="1">
              <a:latin typeface="Arial" panose="020B0604020202020204" pitchFamily="34" charset="0"/>
            </a:endParaRPr>
          </a:p>
          <a:p>
            <a:r>
              <a:rPr lang="en-US" altLang="en-US" sz="3000" b="1">
                <a:latin typeface="Arial" panose="020B0604020202020204" pitchFamily="34" charset="0"/>
              </a:rPr>
              <a:t>1 mole NaCl</a:t>
            </a: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63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63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63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uiExpand="1" build="p" autoUpdateAnimBg="0"/>
      <p:bldP spid="563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343400"/>
          </a:xfrm>
          <a:noFill/>
          <a:ln/>
        </p:spPr>
        <p:txBody>
          <a:bodyPr lIns="92075" tIns="46038" rIns="92075" bIns="46038"/>
          <a:lstStyle/>
          <a:p>
            <a:pPr>
              <a:buFontTx/>
              <a:buNone/>
            </a:pPr>
            <a:r>
              <a:rPr lang="en-US" altLang="en-US" sz="2800" b="1"/>
              <a:t>			        	  </a:t>
            </a:r>
            <a:r>
              <a:rPr lang="en-US" altLang="en-US" sz="3000" b="1">
                <a:latin typeface="Arial" panose="020B0604020202020204" pitchFamily="34" charset="0"/>
              </a:rPr>
              <a:t>6.02 x 10</a:t>
            </a:r>
            <a:r>
              <a:rPr lang="en-US" altLang="en-US" sz="3000" b="1" baseline="30000">
                <a:latin typeface="Arial" panose="020B0604020202020204" pitchFamily="34" charset="0"/>
              </a:rPr>
              <a:t>23</a:t>
            </a:r>
            <a:r>
              <a:rPr lang="en-US" altLang="en-US" sz="3000" b="1">
                <a:latin typeface="Arial" panose="020B0604020202020204" pitchFamily="34" charset="0"/>
              </a:rPr>
              <a:t> particles      </a:t>
            </a:r>
          </a:p>
          <a:p>
            <a:pPr algn="ctr"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		         1  mole		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3000" b="1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000" b="1">
                <a:solidFill>
                  <a:srgbClr val="990B2D"/>
                </a:solidFill>
                <a:latin typeface="Arial" panose="020B0604020202020204" pitchFamily="34" charset="0"/>
              </a:rPr>
              <a:t>or</a:t>
            </a:r>
          </a:p>
          <a:p>
            <a:pPr>
              <a:lnSpc>
                <a:spcPct val="60000"/>
              </a:lnSpc>
              <a:buFontTx/>
              <a:buNone/>
            </a:pPr>
            <a:endParaRPr lang="en-US" altLang="en-US" sz="3000" b="1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pPr algn="ctr"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 1 mole</a:t>
            </a: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3000" b="1">
                <a:latin typeface="Arial" panose="020B0604020202020204" pitchFamily="34" charset="0"/>
              </a:rPr>
              <a:t>	6.02 x 10</a:t>
            </a:r>
            <a:r>
              <a:rPr lang="en-US" altLang="en-US" sz="3000" b="1" baseline="30000">
                <a:latin typeface="Arial" panose="020B0604020202020204" pitchFamily="34" charset="0"/>
              </a:rPr>
              <a:t>23</a:t>
            </a:r>
            <a:r>
              <a:rPr lang="en-US" altLang="en-US" sz="3000" b="1">
                <a:latin typeface="Arial" panose="020B0604020202020204" pitchFamily="34" charset="0"/>
              </a:rPr>
              <a:t> particles</a:t>
            </a:r>
          </a:p>
          <a:p>
            <a:pPr algn="ctr">
              <a:lnSpc>
                <a:spcPct val="130000"/>
              </a:lnSpc>
              <a:buFontTx/>
              <a:buNone/>
            </a:pPr>
            <a:endParaRPr lang="en-US" altLang="en-US" sz="1600" b="1">
              <a:latin typeface="Arial" panose="020B0604020202020204" pitchFamily="34" charset="0"/>
            </a:endParaRP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altLang="en-US" sz="2800" b="1">
                <a:latin typeface="Arial" panose="020B0604020202020204" pitchFamily="34" charset="0"/>
              </a:rPr>
              <a:t>Note that a particle could be an atom OR a molecule!</a:t>
            </a:r>
          </a:p>
          <a:p>
            <a:pPr algn="ctr">
              <a:buFontTx/>
              <a:buNone/>
            </a:pPr>
            <a:endParaRPr lang="en-US" altLang="en-US" sz="2800" b="1">
              <a:latin typeface="Arial" panose="020B0604020202020204" pitchFamily="34" charset="0"/>
            </a:endParaRPr>
          </a:p>
        </p:txBody>
      </p:sp>
      <p:sp>
        <p:nvSpPr>
          <p:cNvPr id="58371" name="Line 3"/>
          <p:cNvSpPr>
            <a:spLocks noChangeShapeType="1"/>
          </p:cNvSpPr>
          <p:nvPr/>
        </p:nvSpPr>
        <p:spPr bwMode="auto">
          <a:xfrm>
            <a:off x="2667000" y="4724400"/>
            <a:ext cx="3810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2514600" y="2590800"/>
            <a:ext cx="41910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sz="4000" b="1">
                <a:solidFill>
                  <a:srgbClr val="063DE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Avogadro’s Number as Conversion 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FFFFFF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809</TotalTime>
  <Pages>8</Pages>
  <Words>862</Words>
  <Application>Microsoft Office PowerPoint</Application>
  <PresentationFormat>On-screen Show (4:3)</PresentationFormat>
  <Paragraphs>206</Paragraphs>
  <Slides>33</Slides>
  <Notes>2</Notes>
  <HiddenSlides>0</HiddenSlides>
  <MMClips>9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33</vt:i4>
      </vt:variant>
    </vt:vector>
  </HeadingPairs>
  <TitlesOfParts>
    <vt:vector size="44" baseType="lpstr">
      <vt:lpstr>Times</vt:lpstr>
      <vt:lpstr>Comic Sans MS</vt:lpstr>
      <vt:lpstr>Arial</vt:lpstr>
      <vt:lpstr>Impact</vt:lpstr>
      <vt:lpstr>Wingdings</vt:lpstr>
      <vt:lpstr>Tahoma</vt:lpstr>
      <vt:lpstr>Microsoft Office 98</vt:lpstr>
      <vt:lpstr>Microsoft Clip Gallery</vt:lpstr>
      <vt:lpstr>ClipArt</vt:lpstr>
      <vt:lpstr>Microsoft Equation 3.0</vt:lpstr>
      <vt:lpstr>MathType 5.0 Equation</vt:lpstr>
      <vt:lpstr>The Mole </vt:lpstr>
      <vt:lpstr>STOICHIOMETRY</vt:lpstr>
      <vt:lpstr>The Mole</vt:lpstr>
      <vt:lpstr>Just How Big is a Mole?</vt:lpstr>
      <vt:lpstr>Everybody Has Avogadro’s Number! But Where Did it Come From?</vt:lpstr>
      <vt:lpstr>Learning Check</vt:lpstr>
      <vt:lpstr>The Mole</vt:lpstr>
      <vt:lpstr>A Mole of Particles  Contains 6.02 x 1023 particles </vt:lpstr>
      <vt:lpstr>Avogadro’s Number as Conversion Factor</vt:lpstr>
      <vt:lpstr>Learning Check</vt:lpstr>
      <vt:lpstr>Molar Mass</vt:lpstr>
      <vt:lpstr>Other Names Related to Molar Mass</vt:lpstr>
      <vt:lpstr>Learning Check!</vt:lpstr>
      <vt:lpstr>Molar Mass of Molecules and Compounds</vt:lpstr>
      <vt:lpstr>Learning Check!</vt:lpstr>
      <vt:lpstr>Learning Check</vt:lpstr>
      <vt:lpstr>Calculations with Molar Mass</vt:lpstr>
      <vt:lpstr>Converting Moles and Grams</vt:lpstr>
      <vt:lpstr>PowerPoint Presentation</vt:lpstr>
      <vt:lpstr>Learning Check!</vt:lpstr>
      <vt:lpstr>Atoms/Molecules and Grams</vt:lpstr>
      <vt:lpstr>Calculations</vt:lpstr>
      <vt:lpstr>Atoms/Molecules and Grams</vt:lpstr>
      <vt:lpstr>Learning Check!</vt:lpstr>
      <vt:lpstr>Learning Check!</vt:lpstr>
      <vt:lpstr>Learning Check!</vt:lpstr>
      <vt:lpstr>Percent Composition</vt:lpstr>
      <vt:lpstr>Chemical Formulas of Compounds (HONORS only)</vt:lpstr>
      <vt:lpstr>Types of Formulas (HONORS only)</vt:lpstr>
      <vt:lpstr>To obtain an Empirical Formula (HONORS only)</vt:lpstr>
      <vt:lpstr>PowerPoint Presentation</vt:lpstr>
      <vt:lpstr>Calculation of the Molecular Formula (HONORS only)</vt:lpstr>
      <vt:lpstr>Empirical Formula from % Composition  (HONORS only)</vt:lpstr>
    </vt:vector>
  </TitlesOfParts>
  <LinksUpToDate>false</LinksUpToDate>
  <SharedDoc>false</SharedDoc>
  <HyperlinkBase>chemistrygeek.com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Mole</dc:title>
  <dc:subject>Chemistry I (High School)</dc:subject>
  <dc:creator>Neil Rapp</dc:creator>
  <cp:keywords>moles, avogadro's number, grams, mole</cp:keywords>
  <dc:description/>
  <cp:lastModifiedBy>Rapp, Delbert N</cp:lastModifiedBy>
  <cp:revision>62</cp:revision>
  <cp:lastPrinted>2002-08-08T15:40:28Z</cp:lastPrinted>
  <dcterms:created xsi:type="dcterms:W3CDTF">1997-09-21T16:33:21Z</dcterms:created>
  <dcterms:modified xsi:type="dcterms:W3CDTF">2019-09-13T13:05:51Z</dcterms:modified>
</cp:coreProperties>
</file>