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73" r:id="rId4"/>
    <p:sldId id="258" r:id="rId5"/>
    <p:sldId id="261" r:id="rId6"/>
    <p:sldId id="259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79" r:id="rId21"/>
    <p:sldId id="280" r:id="rId22"/>
    <p:sldId id="277" r:id="rId23"/>
    <p:sldId id="278" r:id="rId24"/>
    <p:sldId id="281" r:id="rId25"/>
    <p:sldId id="285" r:id="rId26"/>
    <p:sldId id="286" r:id="rId27"/>
    <p:sldId id="283" r:id="rId28"/>
    <p:sldId id="282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069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069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069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069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01B0E7-3288-4083-999E-FAA6BE2000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1715-23FB-44C6-9D57-BEDA4236A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73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1A3E2-C1C5-4946-8340-E025D611A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3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456795-4C4C-4231-AE14-A972A98C2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08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A4F77C-3B79-4295-808C-801961B70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6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B6083-E073-4DE2-99B4-98C81077D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17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307B7-9F89-4724-A6C7-71724F2A7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66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5CA6-93C7-4294-A329-C092C4D10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7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6736B-3850-49C2-8C9D-77F37677F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26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1AB8-1D73-45CE-A066-C23F92A03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04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C7FE5-D30D-4556-A2D6-EAA1D1333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82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E37B8-128C-405E-9B0B-D9DBB88F5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18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4A4E-E1A7-4BDE-8A47-96026F462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6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967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7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6967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fld id="{7779B4F1-C469-4609-9DE2-1558EC9D25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0509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effectLst/>
              </a:rPr>
              <a:t>Chemical Reactions</a:t>
            </a:r>
            <a:r>
              <a:rPr lang="en-US" altLang="en-US"/>
              <a:t> </a:t>
            </a:r>
          </a:p>
        </p:txBody>
      </p:sp>
      <p:pic>
        <p:nvPicPr>
          <p:cNvPr id="2053" name="Picture 5" descr="bakingsodavol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3434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cgy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938588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667000" y="1143000"/>
            <a:ext cx="3581400" cy="92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baseline="0">
                <a:latin typeface="Times" panose="02020603050405020304" pitchFamily="18" charset="0"/>
              </a:rPr>
              <a:t>Chemistry I – Chapter 11b</a:t>
            </a:r>
            <a:br>
              <a:rPr lang="en-US" altLang="en-US" sz="1800" b="1" baseline="0">
                <a:latin typeface="Times" panose="02020603050405020304" pitchFamily="18" charset="0"/>
              </a:rPr>
            </a:br>
            <a:r>
              <a:rPr lang="en-US" altLang="en-US" sz="1800" b="1" baseline="0">
                <a:latin typeface="Times" panose="02020603050405020304" pitchFamily="18" charset="0"/>
              </a:rPr>
              <a:t>Chemistry I Honors – Chapter 8</a:t>
            </a:r>
            <a:br>
              <a:rPr lang="en-US" altLang="en-US" sz="1800" b="1" baseline="0">
                <a:latin typeface="Times" panose="02020603050405020304" pitchFamily="18" charset="0"/>
              </a:rPr>
            </a:br>
            <a:r>
              <a:rPr lang="en-US" altLang="en-US" sz="1800" b="1" baseline="0">
                <a:latin typeface="Times" panose="02020603050405020304" pitchFamily="18" charset="0"/>
              </a:rPr>
              <a:t>ICP – Chapter 21b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943600" y="1219200"/>
            <a:ext cx="3200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 baseline="0">
                <a:latin typeface="Arial" panose="020B0604020202020204" pitchFamily="34" charset="0"/>
              </a:rPr>
              <a:t>SAVE PAPER AND INK!!! When you print out the notes on PowerPoint, print "Handouts" instead of "Slides" in the print setup. Also, turn off the backgrounds (Tools&gt;Options&gt;Print&gt;UNcheck "Background Printing")!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>
                <a:effectLst/>
              </a:rPr>
              <a:t>Predict the products.  Then, write and balance the following decomposition reaction equations:</a:t>
            </a:r>
          </a:p>
          <a:p>
            <a:pPr>
              <a:buFontTx/>
              <a:buChar char="•"/>
            </a:pPr>
            <a:r>
              <a:rPr lang="en-US" altLang="en-US">
                <a:effectLst/>
              </a:rPr>
              <a:t>Solid Lead (IV) oxide decomposes</a:t>
            </a:r>
            <a:br>
              <a:rPr lang="en-US" altLang="en-US">
                <a:effectLst/>
              </a:rPr>
            </a:br>
            <a:r>
              <a:rPr lang="en-US" altLang="en-US">
                <a:effectLst/>
              </a:rPr>
              <a:t>             PbO</a:t>
            </a:r>
            <a:r>
              <a:rPr lang="en-US" altLang="en-US" baseline="-25000">
                <a:effectLst/>
              </a:rPr>
              <a:t>2(s) </a:t>
            </a:r>
            <a:r>
              <a:rPr lang="en-US" altLang="en-US">
                <a:effectLst/>
                <a:sym typeface="Wingdings" panose="05000000000000000000" pitchFamily="2" charset="2"/>
              </a:rPr>
              <a:t> </a:t>
            </a: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Aluminum nitride decomposes </a:t>
            </a:r>
          </a:p>
          <a:p>
            <a:pPr>
              <a:buFontTx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               AlN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(s)</a:t>
            </a:r>
            <a:r>
              <a:rPr lang="en-US" altLang="en-US">
                <a:effectLst/>
                <a:sym typeface="Wingdings" panose="05000000000000000000" pitchFamily="2" charset="2"/>
              </a:rPr>
              <a:t> </a:t>
            </a:r>
            <a:endParaRPr lang="en-US" altLang="en-US">
              <a:effectLst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267200" y="3733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r>
              <a:rPr lang="en-US" altLang="en-US" sz="4000"/>
              <a:t>Practice</a:t>
            </a:r>
            <a:endParaRPr lang="en-US" altLang="en-US" sz="4000" baseline="-25000">
              <a:effectLst/>
              <a:sym typeface="Wingdings" panose="05000000000000000000" pitchFamily="2" charset="2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100">
                <a:effectLst/>
              </a:rPr>
              <a:t>Identify the type of reaction for each of the following synthesis or decomposition reactions, and write the balanced equation: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effectLst/>
              </a:rPr>
              <a:t>N</a:t>
            </a:r>
            <a:r>
              <a:rPr lang="en-US" altLang="en-US" baseline="-25000">
                <a:effectLst/>
              </a:rPr>
              <a:t>2(g) </a:t>
            </a:r>
            <a:r>
              <a:rPr lang="en-US" altLang="en-US">
                <a:effectLst/>
              </a:rPr>
              <a:t>+ O</a:t>
            </a:r>
            <a:r>
              <a:rPr lang="en-US" altLang="en-US" baseline="-25000">
                <a:effectLst/>
              </a:rPr>
              <a:t>2(g)</a:t>
            </a:r>
            <a:r>
              <a:rPr lang="en-US" altLang="en-US">
                <a:effectLst/>
              </a:rPr>
              <a:t> </a:t>
            </a:r>
            <a:r>
              <a:rPr lang="en-US" altLang="en-US">
                <a:effectLst/>
                <a:sym typeface="Wingdings" panose="05000000000000000000" pitchFamily="2" charset="2"/>
              </a:rPr>
              <a:t>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BaCO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3(s)</a:t>
            </a:r>
            <a:r>
              <a:rPr lang="en-US" altLang="en-US">
                <a:effectLst/>
                <a:sym typeface="Wingdings" panose="05000000000000000000" pitchFamily="2" charset="2"/>
              </a:rPr>
              <a:t> 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Co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(s)</a:t>
            </a:r>
            <a:r>
              <a:rPr lang="en-US" altLang="en-US">
                <a:effectLst/>
                <a:sym typeface="Wingdings" panose="05000000000000000000" pitchFamily="2" charset="2"/>
              </a:rPr>
              <a:t>+  S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(s) </a:t>
            </a:r>
            <a:r>
              <a:rPr lang="en-US" altLang="en-US">
                <a:effectLst/>
                <a:sym typeface="Wingdings" panose="05000000000000000000" pitchFamily="2" charset="2"/>
              </a:rPr>
              <a:t>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NH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3(g) </a:t>
            </a:r>
            <a:r>
              <a:rPr lang="en-US" altLang="en-US">
                <a:effectLst/>
                <a:sym typeface="Wingdings" panose="05000000000000000000" pitchFamily="2" charset="2"/>
              </a:rPr>
              <a:t>+ 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  <a:sym typeface="Wingdings" panose="05000000000000000000" pitchFamily="2" charset="2"/>
              </a:rPr>
              <a:t>CO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3(aq)</a:t>
            </a:r>
            <a:r>
              <a:rPr lang="en-US" altLang="en-US">
                <a:effectLst/>
                <a:sym typeface="Wingdings" panose="05000000000000000000" pitchFamily="2" charset="2"/>
              </a:rPr>
              <a:t> 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NI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3(s) </a:t>
            </a:r>
            <a:r>
              <a:rPr lang="en-US" altLang="en-US">
                <a:effectLst/>
                <a:sym typeface="Wingdings" panose="05000000000000000000" pitchFamily="2" charset="2"/>
              </a:rPr>
              <a:t></a:t>
            </a:r>
            <a:endParaRPr lang="en-US" altLang="en-US">
              <a:effectLst/>
            </a:endParaRP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3048000" y="38862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aseline="0"/>
              <a:t>(make Co be +3)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3124200" y="25908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aseline="0"/>
              <a:t>Nitrogen monoxide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3. Single Replacement Reactions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b="1">
                <a:effectLst/>
              </a:rPr>
              <a:t>Single Replacement Reactions </a:t>
            </a:r>
            <a:r>
              <a:rPr lang="en-US" altLang="en-US">
                <a:effectLst/>
              </a:rPr>
              <a:t>occur when one element replaces another in a compound.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</a:rPr>
              <a:t>A metal can replace a metal (+) </a:t>
            </a:r>
            <a:r>
              <a:rPr lang="en-US" altLang="en-US" b="1" u="sng">
                <a:solidFill>
                  <a:srgbClr val="FFFF00"/>
                </a:solidFill>
                <a:effectLst/>
                <a:sym typeface="Wingdings" panose="05000000000000000000" pitchFamily="2" charset="2"/>
              </a:rPr>
              <a:t>OR</a:t>
            </a:r>
            <a:br>
              <a:rPr lang="en-US" altLang="en-US" b="1" u="sng">
                <a:solidFill>
                  <a:srgbClr val="FFFF00"/>
                </a:solidFill>
                <a:effectLst/>
                <a:sym typeface="Wingdings" panose="05000000000000000000" pitchFamily="2" charset="2"/>
              </a:rPr>
            </a:br>
            <a:r>
              <a:rPr lang="en-US" altLang="en-US">
                <a:effectLst/>
              </a:rPr>
              <a:t> a nonmetal can replace a nonmetal (-).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b="1">
                <a:effectLst/>
              </a:rPr>
              <a:t>element + compound</a:t>
            </a:r>
            <a:r>
              <a:rPr lang="en-US" altLang="en-US" sz="2800" b="1">
                <a:effectLst/>
                <a:sym typeface="Wingdings" panose="05000000000000000000" pitchFamily="2" charset="2"/>
              </a:rPr>
              <a:t> element + compound</a:t>
            </a:r>
            <a:r>
              <a:rPr lang="en-US" altLang="en-US" b="1">
                <a:effectLst/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A + BC  AC + B   </a:t>
            </a:r>
            <a:r>
              <a:rPr lang="en-US" altLang="en-US">
                <a:effectLst/>
                <a:latin typeface="Arial Narrow" panose="020B0606020202030204" pitchFamily="34" charset="0"/>
                <a:sym typeface="Wingdings" panose="05000000000000000000" pitchFamily="2" charset="2"/>
              </a:rPr>
              <a:t>(if A is a metal)</a:t>
            </a:r>
            <a:r>
              <a:rPr lang="en-US" altLang="en-US">
                <a:effectLst/>
                <a:sym typeface="Wingdings" panose="05000000000000000000" pitchFamily="2" charset="2"/>
              </a:rPr>
              <a:t>  </a:t>
            </a:r>
            <a:r>
              <a:rPr lang="en-US" altLang="en-US" b="1" u="sng">
                <a:solidFill>
                  <a:srgbClr val="FFFF00"/>
                </a:solidFill>
                <a:effectLst/>
                <a:sym typeface="Wingdings" panose="05000000000000000000" pitchFamily="2" charset="2"/>
              </a:rPr>
              <a:t>OR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A + BC  BA + C   </a:t>
            </a:r>
            <a:r>
              <a:rPr lang="en-US" altLang="en-US">
                <a:effectLst/>
                <a:latin typeface="Arial Narrow" panose="020B0606020202030204" pitchFamily="34" charset="0"/>
                <a:sym typeface="Wingdings" panose="05000000000000000000" pitchFamily="2" charset="2"/>
              </a:rPr>
              <a:t>(if A is a nonmetal)</a:t>
            </a:r>
            <a:r>
              <a:rPr lang="en-US" altLang="en-US">
                <a:effectLst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effectLst/>
                <a:sym typeface="Wingdings" panose="05000000000000000000" pitchFamily="2" charset="2"/>
              </a:rPr>
              <a:t>	(remember the cation always goes first!)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>
              <a:effectLst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When H</a:t>
            </a:r>
            <a:r>
              <a:rPr lang="en-US" altLang="en-US" sz="2400" b="1" baseline="-2500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2</a:t>
            </a:r>
            <a:r>
              <a:rPr lang="en-US" altLang="en-US" sz="2400" b="1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O splits into ions, it splits into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H</a:t>
            </a:r>
            <a:r>
              <a:rPr lang="en-US" altLang="en-US" sz="2400" b="1" baseline="3000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+</a:t>
            </a:r>
            <a:r>
              <a:rPr lang="en-US" altLang="en-US" sz="2400" b="1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 and OH</a:t>
            </a:r>
            <a:r>
              <a:rPr lang="en-US" altLang="en-US" sz="2400" b="1" baseline="3000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-</a:t>
            </a:r>
            <a:r>
              <a:rPr lang="en-US" altLang="en-US" sz="2400" b="1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   (not H+ and O</a:t>
            </a:r>
            <a:r>
              <a:rPr lang="en-US" altLang="en-US" sz="2400" b="1" baseline="3000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-2</a:t>
            </a:r>
            <a:r>
              <a:rPr lang="en-US" altLang="en-US" sz="2400" b="1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 !!)</a:t>
            </a:r>
          </a:p>
        </p:txBody>
      </p:sp>
      <p:pic>
        <p:nvPicPr>
          <p:cNvPr id="80901" name="Picture 5" descr="1RE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46588"/>
            <a:ext cx="30480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Replacement Reactions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>
                <a:effectLst/>
              </a:rPr>
              <a:t>Another view:</a:t>
            </a:r>
          </a:p>
        </p:txBody>
      </p:sp>
      <p:pic>
        <p:nvPicPr>
          <p:cNvPr id="81924" name="Picture 4" descr="lithiumwatersinglereplac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Replacement Reactions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>
                <a:effectLst/>
              </a:rPr>
              <a:t>Write and balance the following single replacement reaction equation:</a:t>
            </a:r>
          </a:p>
          <a:p>
            <a:pPr>
              <a:buFontTx/>
              <a:buChar char="•"/>
            </a:pPr>
            <a:r>
              <a:rPr lang="en-US" altLang="en-US">
                <a:effectLst/>
              </a:rPr>
              <a:t>Zinc metal reacts with aqueous hydrochloric acid</a:t>
            </a:r>
          </a:p>
          <a:p>
            <a:pPr>
              <a:buFontTx/>
              <a:buNone/>
            </a:pPr>
            <a:r>
              <a:rPr lang="en-US" altLang="en-US">
                <a:effectLst/>
              </a:rPr>
              <a:t>              Zn</a:t>
            </a:r>
            <a:r>
              <a:rPr lang="en-US" altLang="en-US" baseline="-25000">
                <a:effectLst/>
              </a:rPr>
              <a:t>(s)   </a:t>
            </a:r>
            <a:r>
              <a:rPr lang="en-US" altLang="en-US">
                <a:effectLst/>
              </a:rPr>
              <a:t>+   HCl</a:t>
            </a:r>
            <a:r>
              <a:rPr lang="en-US" altLang="en-US" baseline="-25000">
                <a:effectLst/>
              </a:rPr>
              <a:t>(aq)</a:t>
            </a:r>
            <a:r>
              <a:rPr lang="en-US" altLang="en-US">
                <a:effectLst/>
              </a:rPr>
              <a:t> </a:t>
            </a:r>
            <a:r>
              <a:rPr lang="en-US" altLang="en-US">
                <a:effectLst/>
                <a:sym typeface="Wingdings" panose="05000000000000000000" pitchFamily="2" charset="2"/>
              </a:rPr>
              <a:t>    ZnCl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  <a:sym typeface="Wingdings" panose="05000000000000000000" pitchFamily="2" charset="2"/>
              </a:rPr>
              <a:t> + 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2(g)</a:t>
            </a:r>
          </a:p>
          <a:p>
            <a:pPr>
              <a:buFontTx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Note: Zinc replaces the hydrogen ion in the reaction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505200" y="3810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aseline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Replacement Reactions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3429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effectLst/>
              </a:rPr>
              <a:t>Sodium chloride solid reacts with fluorine gas </a:t>
            </a:r>
          </a:p>
          <a:p>
            <a:pPr>
              <a:buFontTx/>
              <a:buNone/>
            </a:pPr>
            <a:r>
              <a:rPr lang="en-US" altLang="en-US">
                <a:effectLst/>
              </a:rPr>
              <a:t>                NaCl</a:t>
            </a:r>
            <a:r>
              <a:rPr lang="en-US" altLang="en-US" baseline="-25000">
                <a:effectLst/>
              </a:rPr>
              <a:t>(s) </a:t>
            </a:r>
            <a:r>
              <a:rPr lang="en-US" altLang="en-US">
                <a:effectLst/>
              </a:rPr>
              <a:t>+ F</a:t>
            </a:r>
            <a:r>
              <a:rPr lang="en-US" altLang="en-US" baseline="-25000">
                <a:effectLst/>
              </a:rPr>
              <a:t>2(g) </a:t>
            </a:r>
            <a:r>
              <a:rPr lang="en-US" altLang="en-US">
                <a:effectLst/>
                <a:sym typeface="Wingdings" panose="05000000000000000000" pitchFamily="2" charset="2"/>
              </a:rPr>
              <a:t>   NaF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(s) </a:t>
            </a:r>
            <a:r>
              <a:rPr lang="en-US" altLang="en-US">
                <a:effectLst/>
                <a:sym typeface="Wingdings" panose="05000000000000000000" pitchFamily="2" charset="2"/>
              </a:rPr>
              <a:t>+  Cl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2(g)</a:t>
            </a:r>
          </a:p>
          <a:p>
            <a:pPr lvl="2">
              <a:buFontTx/>
              <a:buNone/>
            </a:pPr>
            <a:r>
              <a:rPr lang="en-US" altLang="en-US" sz="1800">
                <a:effectLst/>
                <a:sym typeface="Wingdings" panose="05000000000000000000" pitchFamily="2" charset="2"/>
              </a:rPr>
              <a:t>		</a:t>
            </a:r>
            <a:r>
              <a:rPr lang="en-US" altLang="en-US" sz="2000">
                <a:effectLst/>
                <a:sym typeface="Wingdings" panose="05000000000000000000" pitchFamily="2" charset="2"/>
              </a:rPr>
              <a:t>Note that fluorine replaces chlorine in the compound</a:t>
            </a: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Aluminum metal reacts with aqueous copper (II) nitrate </a:t>
            </a:r>
          </a:p>
          <a:p>
            <a:pPr>
              <a:buFontTx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      Al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(s)</a:t>
            </a:r>
            <a:r>
              <a:rPr lang="en-US" altLang="en-US">
                <a:effectLst/>
                <a:sym typeface="Wingdings" panose="05000000000000000000" pitchFamily="2" charset="2"/>
              </a:rPr>
              <a:t>+   Cu(NO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</a:t>
            </a:r>
            <a:r>
              <a:rPr lang="en-US" altLang="en-US">
                <a:effectLst/>
                <a:sym typeface="Wingdings" panose="05000000000000000000" pitchFamily="2" charset="2"/>
              </a:rPr>
              <a:t>)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2(aq)</a:t>
            </a:r>
            <a:r>
              <a:rPr lang="en-US" altLang="en-US">
                <a:effectLst/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905000" y="1905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aseline="0"/>
              <a:t>2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aseline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4. Double Replacement Reactions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307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b="1">
                <a:effectLst/>
              </a:rPr>
              <a:t>Double Replacement Reactions </a:t>
            </a:r>
            <a:r>
              <a:rPr lang="en-US" altLang="en-US">
                <a:effectLst/>
              </a:rPr>
              <a:t>occur when a metal replaces a metal in a compound and a nonmetal replaces a nonmetal in a compound</a:t>
            </a:r>
          </a:p>
          <a:p>
            <a:pPr>
              <a:buFontTx/>
              <a:buChar char="•"/>
            </a:pPr>
            <a:r>
              <a:rPr lang="en-US" altLang="en-US" b="1">
                <a:effectLst/>
              </a:rPr>
              <a:t>Compound + compound </a:t>
            </a:r>
            <a:r>
              <a:rPr lang="en-US" altLang="en-US" b="1">
                <a:effectLst/>
                <a:sym typeface="Wingdings" panose="05000000000000000000" pitchFamily="2" charset="2"/>
              </a:rPr>
              <a:t> compound+ compound</a:t>
            </a: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AB + CD  AD + CB</a:t>
            </a:r>
          </a:p>
        </p:txBody>
      </p:sp>
      <p:pic>
        <p:nvPicPr>
          <p:cNvPr id="84996" name="Picture 4" descr="DBLR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44196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Double Replacement Reactions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effectLst/>
              </a:rPr>
              <a:t>Think about it like “foil”ing in algebra, first and last ions go together + inside ions go together</a:t>
            </a:r>
          </a:p>
          <a:p>
            <a:pPr>
              <a:buFontTx/>
              <a:buChar char="•"/>
            </a:pPr>
            <a:r>
              <a:rPr lang="en-US" altLang="en-US">
                <a:effectLst/>
              </a:rPr>
              <a:t>Example:</a:t>
            </a:r>
          </a:p>
          <a:p>
            <a:pPr>
              <a:buFontTx/>
              <a:buNone/>
            </a:pPr>
            <a:r>
              <a:rPr lang="en-US" altLang="en-US">
                <a:effectLst/>
              </a:rPr>
              <a:t>       AgNO</a:t>
            </a:r>
            <a:r>
              <a:rPr lang="en-US" altLang="en-US" baseline="-25000">
                <a:effectLst/>
              </a:rPr>
              <a:t>3(aq) </a:t>
            </a:r>
            <a:r>
              <a:rPr lang="en-US" altLang="en-US">
                <a:effectLst/>
              </a:rPr>
              <a:t>+ NaCl</a:t>
            </a:r>
            <a:r>
              <a:rPr lang="en-US" altLang="en-US" baseline="-25000">
                <a:effectLst/>
              </a:rPr>
              <a:t>(s) </a:t>
            </a:r>
            <a:r>
              <a:rPr lang="en-US" altLang="en-US">
                <a:effectLst/>
                <a:sym typeface="Wingdings" panose="05000000000000000000" pitchFamily="2" charset="2"/>
              </a:rPr>
              <a:t>  AgCl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(s) </a:t>
            </a:r>
            <a:r>
              <a:rPr lang="en-US" altLang="en-US">
                <a:effectLst/>
                <a:sym typeface="Wingdings" panose="05000000000000000000" pitchFamily="2" charset="2"/>
              </a:rPr>
              <a:t>+ NaNO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3(aq)</a:t>
            </a:r>
          </a:p>
          <a:p>
            <a:pPr>
              <a:buFontTx/>
              <a:buNone/>
            </a:pPr>
            <a:endParaRPr lang="en-US" altLang="en-US">
              <a:effectLst/>
              <a:sym typeface="Wingdings" panose="05000000000000000000" pitchFamily="2" charset="2"/>
            </a:endParaRP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Another example:</a:t>
            </a:r>
          </a:p>
          <a:p>
            <a:pPr>
              <a:buFontTx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	K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  <a:sym typeface="Wingdings" panose="05000000000000000000" pitchFamily="2" charset="2"/>
              </a:rPr>
              <a:t>SO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4(aq) </a:t>
            </a:r>
            <a:r>
              <a:rPr lang="en-US" altLang="en-US">
                <a:effectLst/>
                <a:sym typeface="Wingdings" panose="05000000000000000000" pitchFamily="2" charset="2"/>
              </a:rPr>
              <a:t>+ Ba(NO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</a:t>
            </a:r>
            <a:r>
              <a:rPr lang="en-US" altLang="en-US">
                <a:effectLst/>
                <a:sym typeface="Wingdings" panose="05000000000000000000" pitchFamily="2" charset="2"/>
              </a:rPr>
              <a:t>)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2(aq) </a:t>
            </a:r>
            <a:r>
              <a:rPr lang="en-US" altLang="en-US">
                <a:effectLst/>
                <a:sym typeface="Wingdings" panose="05000000000000000000" pitchFamily="2" charset="2"/>
              </a:rPr>
              <a:t>   KNO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3(aq)</a:t>
            </a:r>
            <a:r>
              <a:rPr lang="en-US" altLang="en-US">
                <a:effectLst/>
                <a:sym typeface="Wingdings" panose="05000000000000000000" pitchFamily="2" charset="2"/>
              </a:rPr>
              <a:t> + BaSO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4(s) 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12192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1219200" y="4114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3810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>
            <a:off x="1752600" y="2806700"/>
            <a:ext cx="1524000" cy="698500"/>
          </a:xfrm>
          <a:custGeom>
            <a:avLst/>
            <a:gdLst>
              <a:gd name="T0" fmla="*/ 1056 w 1056"/>
              <a:gd name="T1" fmla="*/ 296 h 344"/>
              <a:gd name="T2" fmla="*/ 576 w 1056"/>
              <a:gd name="T3" fmla="*/ 8 h 344"/>
              <a:gd name="T4" fmla="*/ 0 w 105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344">
                <a:moveTo>
                  <a:pt x="1056" y="296"/>
                </a:moveTo>
                <a:cubicBezTo>
                  <a:pt x="904" y="148"/>
                  <a:pt x="752" y="0"/>
                  <a:pt x="576" y="8"/>
                </a:cubicBezTo>
                <a:cubicBezTo>
                  <a:pt x="400" y="16"/>
                  <a:pt x="200" y="180"/>
                  <a:pt x="0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096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609600" y="5867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V="1">
            <a:off x="33528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V="1">
            <a:off x="1371600" y="4953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2057400" y="4953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105400" y="50292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aseline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marL="609600" indent="-609600">
              <a:buFontTx/>
              <a:buChar char="•"/>
            </a:pPr>
            <a:r>
              <a:rPr lang="en-US" altLang="en-US">
                <a:effectLst/>
              </a:rPr>
              <a:t>Predict the products. Balance the equation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>
                <a:effectLst/>
              </a:rPr>
              <a:t>HCl</a:t>
            </a:r>
            <a:r>
              <a:rPr lang="en-US" altLang="en-US" sz="2800" baseline="-25000">
                <a:effectLst/>
              </a:rPr>
              <a:t>(aq)</a:t>
            </a:r>
            <a:r>
              <a:rPr lang="en-US" altLang="en-US" sz="2800">
                <a:effectLst/>
              </a:rPr>
              <a:t> + AgNO</a:t>
            </a:r>
            <a:r>
              <a:rPr lang="en-US" altLang="en-US" sz="2800" baseline="-25000">
                <a:effectLst/>
              </a:rPr>
              <a:t>3(aq)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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>
                <a:effectLst/>
                <a:sym typeface="Wingdings" panose="05000000000000000000" pitchFamily="2" charset="2"/>
              </a:rPr>
              <a:t>CaCl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2(aq)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+  Na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PO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4(aq)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>
                <a:effectLst/>
                <a:sym typeface="Wingdings" panose="05000000000000000000" pitchFamily="2" charset="2"/>
              </a:rPr>
              <a:t>Pb(NO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)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2(aq)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+ BaCl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2(aq)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>
                <a:effectLst/>
                <a:sym typeface="Wingdings" panose="05000000000000000000" pitchFamily="2" charset="2"/>
              </a:rPr>
              <a:t>FeCl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3(aq)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+   NaOH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(aq)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>
                <a:effectLst/>
                <a:sym typeface="Wingdings" panose="05000000000000000000" pitchFamily="2" charset="2"/>
              </a:rPr>
              <a:t>H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SO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4(aq)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 +  NaOH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(aq)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 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>
                <a:effectLst/>
                <a:sym typeface="Wingdings" panose="05000000000000000000" pitchFamily="2" charset="2"/>
              </a:rPr>
              <a:t>KOH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(aq)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 + CuSO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4(aq)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</a:t>
            </a:r>
            <a:r>
              <a:rPr lang="en-US" altLang="en-US">
                <a:effectLst/>
                <a:sym typeface="Wingdings" panose="05000000000000000000" pitchFamily="2" charset="2"/>
              </a:rPr>
              <a:t> </a:t>
            </a:r>
            <a:endParaRPr lang="en-US" altLang="en-US" baseline="-250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5. Combustion Reactions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b="1">
                <a:effectLst/>
              </a:rPr>
              <a:t>Combustion reactions </a:t>
            </a:r>
            <a:r>
              <a:rPr lang="en-US" altLang="en-US" sz="2800">
                <a:effectLst/>
              </a:rPr>
              <a:t>occur when a hydrocarbon reacts with oxygen gas.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>
                <a:effectLst/>
              </a:rPr>
              <a:t>This is also called burning!!! In order to burn something you need the 3 things in the “fire triangle”:</a:t>
            </a:r>
            <a:br>
              <a:rPr lang="en-US" altLang="en-US" sz="2800">
                <a:effectLst/>
              </a:rPr>
            </a:br>
            <a:r>
              <a:rPr lang="en-US" altLang="en-US" sz="2800">
                <a:effectLst/>
              </a:rPr>
              <a:t>1) A Fuel (hydrocarbon)</a:t>
            </a:r>
            <a:br>
              <a:rPr lang="en-US" altLang="en-US" sz="2800">
                <a:effectLst/>
              </a:rPr>
            </a:br>
            <a:r>
              <a:rPr lang="en-US" altLang="en-US" sz="2800">
                <a:effectLst/>
              </a:rPr>
              <a:t>2) Oxygen to burn it with</a:t>
            </a:r>
            <a:br>
              <a:rPr lang="en-US" altLang="en-US" sz="2800">
                <a:effectLst/>
              </a:rPr>
            </a:br>
            <a:r>
              <a:rPr lang="en-US" altLang="en-US" sz="2800">
                <a:effectLst/>
              </a:rPr>
              <a:t>3) Something to ignite the reaction (spark)</a:t>
            </a:r>
          </a:p>
        </p:txBody>
      </p:sp>
      <p:pic>
        <p:nvPicPr>
          <p:cNvPr id="94212" name="Picture 4" descr="firetri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447800"/>
            <a:ext cx="3533775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4" name="Picture 6" descr="burner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733800"/>
            <a:ext cx="2557463" cy="291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Reactions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609600" indent="-609600">
              <a:buFontTx/>
              <a:buChar char="•"/>
            </a:pPr>
            <a:r>
              <a:rPr lang="en-US" altLang="en-US">
                <a:effectLst/>
              </a:rPr>
              <a:t>There are five types of chemical reactions we will talk about: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ffectLst/>
              </a:rPr>
              <a:t>Synthesis reactions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ffectLst/>
              </a:rPr>
              <a:t>_____________ reactions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ffectLst/>
              </a:rPr>
              <a:t>Single displacement reactions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ffectLst/>
              </a:rPr>
              <a:t>________________ reactions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ffectLst/>
              </a:rPr>
              <a:t>Combustion reactions</a:t>
            </a:r>
          </a:p>
          <a:p>
            <a:pPr marL="609600" indent="-609600">
              <a:buFontTx/>
              <a:buChar char="•"/>
            </a:pPr>
            <a:r>
              <a:rPr lang="en-US" altLang="en-US">
                <a:effectLst/>
              </a:rPr>
              <a:t>You need to be able to identify the type of reaction and predict the product(s)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Combustion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638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800">
                <a:effectLst/>
              </a:rPr>
              <a:t>In general: </a:t>
            </a:r>
            <a:br>
              <a:rPr lang="en-US" altLang="en-US" sz="2800">
                <a:effectLst/>
              </a:rPr>
            </a:br>
            <a:r>
              <a:rPr lang="en-US" altLang="en-US" sz="2800">
                <a:effectLst/>
              </a:rPr>
              <a:t>C</a:t>
            </a:r>
            <a:r>
              <a:rPr lang="en-US" altLang="en-US" sz="2800" baseline="-25000">
                <a:effectLst/>
              </a:rPr>
              <a:t>x</a:t>
            </a:r>
            <a:r>
              <a:rPr lang="en-US" altLang="en-US" sz="2800">
                <a:effectLst/>
              </a:rPr>
              <a:t>H</a:t>
            </a:r>
            <a:r>
              <a:rPr lang="en-US" altLang="en-US" sz="2800" baseline="-25000">
                <a:effectLst/>
              </a:rPr>
              <a:t>y </a:t>
            </a:r>
            <a:r>
              <a:rPr lang="en-US" altLang="en-US" sz="2800">
                <a:effectLst/>
              </a:rPr>
              <a:t>+ O</a:t>
            </a:r>
            <a:r>
              <a:rPr lang="en-US" altLang="en-US" sz="2800" baseline="-25000">
                <a:effectLst/>
              </a:rPr>
              <a:t>2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 CO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2 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+ H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O</a:t>
            </a:r>
          </a:p>
          <a:p>
            <a:pPr>
              <a:buFontTx/>
              <a:buChar char="•"/>
            </a:pPr>
            <a:r>
              <a:rPr lang="en-US" altLang="en-US" sz="2800">
                <a:effectLst/>
                <a:sym typeface="Wingdings" panose="05000000000000000000" pitchFamily="2" charset="2"/>
              </a:rPr>
              <a:t>Products in combustion are ALWAYS carbon dioxide and water. (although incomplete burning does cause some by-products like carbon monoxide)</a:t>
            </a:r>
          </a:p>
          <a:p>
            <a:pPr>
              <a:buFontTx/>
              <a:buChar char="•"/>
            </a:pPr>
            <a:r>
              <a:rPr lang="en-US" altLang="en-US" sz="2800">
                <a:effectLst/>
                <a:sym typeface="Wingdings" panose="05000000000000000000" pitchFamily="2" charset="2"/>
              </a:rPr>
              <a:t>Combustion is used to heat homes and run automobiles (octane, as in gasoline, is C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8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H</a:t>
            </a:r>
            <a:r>
              <a:rPr lang="en-US" altLang="en-US" sz="2800" baseline="-25000">
                <a:effectLst/>
                <a:sym typeface="Wingdings" panose="05000000000000000000" pitchFamily="2" charset="2"/>
              </a:rPr>
              <a:t>18</a:t>
            </a:r>
            <a:r>
              <a:rPr lang="en-US" altLang="en-US" sz="2800">
                <a:effectLst/>
                <a:sym typeface="Wingdings" panose="05000000000000000000" pitchFamily="2" charset="2"/>
              </a:rPr>
              <a:t>) </a:t>
            </a:r>
            <a:endParaRPr lang="en-US" altLang="en-US" sz="2800" b="1">
              <a:effectLst/>
            </a:endParaRPr>
          </a:p>
        </p:txBody>
      </p:sp>
      <p:pic>
        <p:nvPicPr>
          <p:cNvPr id="97284" name="Picture 4" descr="flammabl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457200"/>
            <a:ext cx="9144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6" name="Picture 6" descr="codetector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524000"/>
            <a:ext cx="18097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8" name="Picture 8" descr="cars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3622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Picture 10" descr="flamm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5029200" cy="1143000"/>
          </a:xfrm>
        </p:spPr>
        <p:txBody>
          <a:bodyPr/>
          <a:lstStyle/>
          <a:p>
            <a:r>
              <a:rPr lang="en-US" altLang="en-US" sz="4000"/>
              <a:t>Combustion Reactions</a:t>
            </a:r>
          </a:p>
        </p:txBody>
      </p:sp>
      <p:pic>
        <p:nvPicPr>
          <p:cNvPr id="102404" name="Picture 4" descr="flammabl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600200"/>
            <a:ext cx="9144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2" name="Picture 12" descr="carbonmonoxide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4181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800600" y="2667000"/>
            <a:ext cx="4038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aseline="0"/>
              <a:t>Edgar Allen Poe’s drooping eyes and mouth are potential signs of CO poisoning.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Combustion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>
                <a:effectLst/>
              </a:rPr>
              <a:t>Example</a:t>
            </a:r>
          </a:p>
          <a:p>
            <a:pPr lvl="1">
              <a:buFontTx/>
              <a:buChar char="•"/>
            </a:pPr>
            <a:r>
              <a:rPr lang="en-US" altLang="en-US">
                <a:effectLst/>
              </a:rPr>
              <a:t>     C</a:t>
            </a:r>
            <a:r>
              <a:rPr lang="en-US" altLang="en-US" baseline="-25000">
                <a:effectLst/>
              </a:rPr>
              <a:t>5</a:t>
            </a:r>
            <a:r>
              <a:rPr lang="en-US" altLang="en-US">
                <a:effectLst/>
              </a:rPr>
              <a:t>H</a:t>
            </a:r>
            <a:r>
              <a:rPr lang="en-US" altLang="en-US" baseline="-25000">
                <a:effectLst/>
              </a:rPr>
              <a:t>12</a:t>
            </a:r>
            <a:r>
              <a:rPr lang="en-US" altLang="en-US">
                <a:effectLst/>
              </a:rPr>
              <a:t> +   O</a:t>
            </a:r>
            <a:r>
              <a:rPr lang="en-US" altLang="en-US" baseline="-25000">
                <a:effectLst/>
              </a:rPr>
              <a:t>2</a:t>
            </a:r>
            <a:r>
              <a:rPr lang="en-US" altLang="en-US">
                <a:effectLst/>
              </a:rPr>
              <a:t> </a:t>
            </a:r>
            <a:r>
              <a:rPr lang="en-US" altLang="en-US">
                <a:effectLst/>
                <a:sym typeface="Wingdings" panose="05000000000000000000" pitchFamily="2" charset="2"/>
              </a:rPr>
              <a:t>   CO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 </a:t>
            </a:r>
            <a:r>
              <a:rPr lang="en-US" altLang="en-US">
                <a:effectLst/>
                <a:sym typeface="Wingdings" panose="05000000000000000000" pitchFamily="2" charset="2"/>
              </a:rPr>
              <a:t>+   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  <a:sym typeface="Wingdings" panose="05000000000000000000" pitchFamily="2" charset="2"/>
              </a:rPr>
              <a:t>O</a:t>
            </a: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Write the products and balance the following combustion reaction:</a:t>
            </a:r>
          </a:p>
          <a:p>
            <a:pPr lvl="1"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  C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10</a:t>
            </a:r>
            <a:r>
              <a:rPr lang="en-US" altLang="en-US">
                <a:effectLst/>
                <a:sym typeface="Wingdings" panose="05000000000000000000" pitchFamily="2" charset="2"/>
              </a:rPr>
              <a:t>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22 </a:t>
            </a:r>
            <a:r>
              <a:rPr lang="en-US" altLang="en-US">
                <a:effectLst/>
                <a:sym typeface="Wingdings" panose="05000000000000000000" pitchFamily="2" charset="2"/>
              </a:rPr>
              <a:t>+   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  <a:sym typeface="Wingdings" panose="05000000000000000000" pitchFamily="2" charset="2"/>
              </a:rPr>
              <a:t> 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>
              <a:buFontTx/>
              <a:buChar char="•"/>
            </a:pPr>
            <a:endParaRPr lang="en-US" altLang="en-US">
              <a:effectLst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267200" y="21478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aseline="0"/>
              <a:t>5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486400" y="2209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aseline="0"/>
              <a:t>6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048000" y="21478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aseline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Mixed Practice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Char char="•"/>
            </a:pPr>
            <a:r>
              <a:rPr lang="en-US" altLang="en-US">
                <a:effectLst/>
              </a:rPr>
              <a:t>State the type, predict the products, and balance the following reactions: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effectLst/>
              </a:rPr>
              <a:t>BaCl</a:t>
            </a:r>
            <a:r>
              <a:rPr lang="en-US" altLang="en-US" baseline="-25000">
                <a:effectLst/>
              </a:rPr>
              <a:t>2 </a:t>
            </a:r>
            <a:r>
              <a:rPr lang="en-US" altLang="en-US">
                <a:effectLst/>
              </a:rPr>
              <a:t>+ H</a:t>
            </a:r>
            <a:r>
              <a:rPr lang="en-US" altLang="en-US" baseline="-25000">
                <a:effectLst/>
              </a:rPr>
              <a:t>2</a:t>
            </a:r>
            <a:r>
              <a:rPr lang="en-US" altLang="en-US">
                <a:effectLst/>
              </a:rPr>
              <a:t>SO</a:t>
            </a:r>
            <a:r>
              <a:rPr lang="en-US" altLang="en-US" baseline="-25000">
                <a:effectLst/>
              </a:rPr>
              <a:t>4</a:t>
            </a:r>
            <a:r>
              <a:rPr lang="en-US" altLang="en-US">
                <a:effectLst/>
              </a:rPr>
              <a:t> </a:t>
            </a:r>
            <a:r>
              <a:rPr lang="en-US" altLang="en-US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effectLst/>
                <a:sym typeface="Wingdings" panose="05000000000000000000" pitchFamily="2" charset="2"/>
              </a:rPr>
              <a:t>C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6</a:t>
            </a:r>
            <a:r>
              <a:rPr lang="en-US" altLang="en-US">
                <a:effectLst/>
                <a:sym typeface="Wingdings" panose="05000000000000000000" pitchFamily="2" charset="2"/>
              </a:rPr>
              <a:t>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12</a:t>
            </a:r>
            <a:r>
              <a:rPr lang="en-US" altLang="en-US">
                <a:effectLst/>
                <a:sym typeface="Wingdings" panose="05000000000000000000" pitchFamily="2" charset="2"/>
              </a:rPr>
              <a:t> +  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 </a:t>
            </a:r>
            <a:r>
              <a:rPr lang="en-US" altLang="en-US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effectLst/>
              </a:rPr>
              <a:t>Zn + CuSO</a:t>
            </a:r>
            <a:r>
              <a:rPr lang="en-US" altLang="en-US" baseline="-25000">
                <a:effectLst/>
              </a:rPr>
              <a:t>4 </a:t>
            </a:r>
            <a:r>
              <a:rPr lang="en-US" altLang="en-US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effectLst/>
              </a:rPr>
              <a:t>Cs + Br</a:t>
            </a:r>
            <a:r>
              <a:rPr lang="en-US" altLang="en-US" baseline="-25000">
                <a:effectLst/>
              </a:rPr>
              <a:t>2 </a:t>
            </a:r>
            <a:r>
              <a:rPr lang="en-US" altLang="en-US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effectLst/>
                <a:sym typeface="Wingdings" panose="05000000000000000000" pitchFamily="2" charset="2"/>
              </a:rPr>
              <a:t>FeCO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</a:t>
            </a:r>
            <a:r>
              <a:rPr lang="en-US" altLang="en-US">
                <a:effectLst/>
                <a:sym typeface="Wingdings" panose="05000000000000000000" pitchFamily="2" charset="2"/>
              </a:rPr>
              <a:t> </a:t>
            </a:r>
            <a:endParaRPr lang="en-US" altLang="en-US">
              <a:effectLst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267200" y="26670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aseline="0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3962400" y="38862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Total Ionic Equations</a:t>
            </a:r>
            <a:br>
              <a:rPr lang="en-US" altLang="en-US" sz="4000"/>
            </a:br>
            <a:r>
              <a:rPr lang="en-US" altLang="en-US" sz="2400"/>
              <a:t>(HONORS ONLY)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Once you write the molecular equation (synthesis, decomposition, etc.), you should check for reactants and products that are soluble or insoluble.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We usually assume the reaction is in water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We can use a solubility table to tell us what compounds dissolve in water.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If the compound is soluble (does dissolve in water), then splits the compound into its component ions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If the compound is insoluble (does NOT dissolve in water), then it remains as a compound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6" name="Rectangle 184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Solubility Table</a:t>
            </a:r>
          </a:p>
        </p:txBody>
      </p:sp>
      <p:pic>
        <p:nvPicPr>
          <p:cNvPr id="111432" name="Picture 1864" descr="solu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Solubilities Not on the Table!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Gases only slightly dissolve in water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Strong acids and bases dissolve in water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Hydrochloric, Hydrobromic, Hydroiodic, Nitric, Sulfuric, Perchloric Acids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Group I hydroxides (should be on your chart anyway)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Water slightly dissolves in water! (H+ and OH-)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For the homework… SrSO</a:t>
            </a:r>
            <a:r>
              <a:rPr lang="en-US" altLang="en-US" sz="2800" baseline="-25000"/>
              <a:t>4</a:t>
            </a:r>
            <a:r>
              <a:rPr lang="en-US" altLang="en-US" sz="2800"/>
              <a:t> is insoluble; BeI</a:t>
            </a:r>
            <a:r>
              <a:rPr lang="en-US" altLang="en-US" sz="2800" baseline="-25000"/>
              <a:t>2</a:t>
            </a:r>
            <a:r>
              <a:rPr lang="en-US" altLang="en-US" sz="2800"/>
              <a:t> and the products are soluble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There are other tables and rules that cover more compounds than your table!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Total Ionic Equations	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Molecular Equation: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K</a:t>
            </a:r>
            <a:r>
              <a:rPr lang="en-US" altLang="en-US" baseline="-25000"/>
              <a:t>2</a:t>
            </a:r>
            <a:r>
              <a:rPr lang="en-US" altLang="en-US"/>
              <a:t>CrO</a:t>
            </a:r>
            <a:r>
              <a:rPr lang="en-US" altLang="en-US" baseline="-25000"/>
              <a:t>4</a:t>
            </a:r>
            <a:r>
              <a:rPr lang="en-US" altLang="en-US"/>
              <a:t> +  Pb(NO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 	PbCrO</a:t>
            </a:r>
            <a:r>
              <a:rPr lang="en-US" altLang="en-US" baseline="-25000">
                <a:sym typeface="Wingdings" panose="05000000000000000000" pitchFamily="2" charset="2"/>
              </a:rPr>
              <a:t>4</a:t>
            </a:r>
            <a:r>
              <a:rPr lang="en-US" altLang="en-US">
                <a:sym typeface="Wingdings" panose="05000000000000000000" pitchFamily="2" charset="2"/>
              </a:rPr>
              <a:t>  +  2 KNO</a:t>
            </a:r>
            <a:r>
              <a:rPr lang="en-US" altLang="en-US" baseline="-25000">
                <a:sym typeface="Wingdings" panose="05000000000000000000" pitchFamily="2" charset="2"/>
              </a:rPr>
              <a:t>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aseline="-25000">
                <a:sym typeface="Wingdings" panose="05000000000000000000" pitchFamily="2" charset="2"/>
              </a:rPr>
              <a:t>Soluble		Soluble			Insoluble  	      Soluble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aseline="-2500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ym typeface="Wingdings" panose="05000000000000000000" pitchFamily="2" charset="2"/>
              </a:rPr>
              <a:t>Total Ionic Equation: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ym typeface="Wingdings" panose="05000000000000000000" pitchFamily="2" charset="2"/>
              </a:rPr>
              <a:t>2 K</a:t>
            </a:r>
            <a:r>
              <a:rPr lang="en-US" altLang="en-US" baseline="30000">
                <a:sym typeface="Wingdings" panose="05000000000000000000" pitchFamily="2" charset="2"/>
              </a:rPr>
              <a:t>+</a:t>
            </a:r>
            <a:r>
              <a:rPr lang="en-US" altLang="en-US">
                <a:sym typeface="Wingdings" panose="05000000000000000000" pitchFamily="2" charset="2"/>
              </a:rPr>
              <a:t> + CrO</a:t>
            </a:r>
            <a:r>
              <a:rPr lang="en-US" altLang="en-US" baseline="-25000">
                <a:sym typeface="Wingdings" panose="05000000000000000000" pitchFamily="2" charset="2"/>
              </a:rPr>
              <a:t>4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r>
              <a:rPr lang="en-US" altLang="en-US" baseline="30000">
                <a:sym typeface="Wingdings" panose="05000000000000000000" pitchFamily="2" charset="2"/>
              </a:rPr>
              <a:t>-2</a:t>
            </a:r>
            <a:r>
              <a:rPr lang="en-US" altLang="en-US">
                <a:sym typeface="Wingdings" panose="05000000000000000000" pitchFamily="2" charset="2"/>
              </a:rPr>
              <a:t> + Pb</a:t>
            </a:r>
            <a:r>
              <a:rPr lang="en-US" altLang="en-US" baseline="30000">
                <a:sym typeface="Wingdings" panose="05000000000000000000" pitchFamily="2" charset="2"/>
              </a:rPr>
              <a:t>+2</a:t>
            </a:r>
            <a:r>
              <a:rPr lang="en-US" altLang="en-US">
                <a:sym typeface="Wingdings" panose="05000000000000000000" pitchFamily="2" charset="2"/>
              </a:rPr>
              <a:t> + 2 NO</a:t>
            </a:r>
            <a:r>
              <a:rPr lang="en-US" altLang="en-US" baseline="-25000">
                <a:sym typeface="Wingdings" panose="05000000000000000000" pitchFamily="2" charset="2"/>
              </a:rPr>
              <a:t>3</a:t>
            </a:r>
            <a:r>
              <a:rPr lang="en-US" altLang="en-US" baseline="30000">
                <a:sym typeface="Wingdings" panose="05000000000000000000" pitchFamily="2" charset="2"/>
              </a:rPr>
              <a:t>-</a:t>
            </a:r>
            <a:r>
              <a:rPr lang="en-US" altLang="en-US">
                <a:sym typeface="Wingdings" panose="05000000000000000000" pitchFamily="2" charset="2"/>
              </a:rPr>
              <a:t> 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ym typeface="Wingdings" panose="05000000000000000000" pitchFamily="2" charset="2"/>
              </a:rPr>
              <a:t>				PbCrO</a:t>
            </a:r>
            <a:r>
              <a:rPr lang="en-US" altLang="en-US" baseline="-25000">
                <a:sym typeface="Wingdings" panose="05000000000000000000" pitchFamily="2" charset="2"/>
              </a:rPr>
              <a:t>4</a:t>
            </a:r>
            <a:r>
              <a:rPr lang="en-US" altLang="en-US">
                <a:sym typeface="Wingdings" panose="05000000000000000000" pitchFamily="2" charset="2"/>
              </a:rPr>
              <a:t> (s) + 2 K</a:t>
            </a:r>
            <a:r>
              <a:rPr lang="en-US" altLang="en-US" baseline="30000">
                <a:sym typeface="Wingdings" panose="05000000000000000000" pitchFamily="2" charset="2"/>
              </a:rPr>
              <a:t>+</a:t>
            </a:r>
            <a:r>
              <a:rPr lang="en-US" altLang="en-US">
                <a:sym typeface="Wingdings" panose="05000000000000000000" pitchFamily="2" charset="2"/>
              </a:rPr>
              <a:t> + 2 NO</a:t>
            </a:r>
            <a:r>
              <a:rPr lang="en-US" altLang="en-US" baseline="-25000">
                <a:sym typeface="Wingdings" panose="05000000000000000000" pitchFamily="2" charset="2"/>
              </a:rPr>
              <a:t>3</a:t>
            </a:r>
            <a:r>
              <a:rPr lang="en-US" altLang="en-US" baseline="30000">
                <a:sym typeface="Wingdings" panose="05000000000000000000" pitchFamily="2" charset="2"/>
              </a:rPr>
              <a:t>-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aseline="-2500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 Ionic Equations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These are the same as total ionic equations, but you should cancel out ions that appear on BOTH sides of the equation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ym typeface="Wingdings" panose="05000000000000000000" pitchFamily="2" charset="2"/>
              </a:rPr>
              <a:t>Total Ionic Equation: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ym typeface="Wingdings" panose="05000000000000000000" pitchFamily="2" charset="2"/>
              </a:rPr>
              <a:t>2 K</a:t>
            </a:r>
            <a:r>
              <a:rPr lang="en-US" altLang="en-US" baseline="30000">
                <a:sym typeface="Wingdings" panose="05000000000000000000" pitchFamily="2" charset="2"/>
              </a:rPr>
              <a:t>+</a:t>
            </a:r>
            <a:r>
              <a:rPr lang="en-US" altLang="en-US">
                <a:sym typeface="Wingdings" panose="05000000000000000000" pitchFamily="2" charset="2"/>
              </a:rPr>
              <a:t> + CrO</a:t>
            </a:r>
            <a:r>
              <a:rPr lang="en-US" altLang="en-US" baseline="-25000">
                <a:sym typeface="Wingdings" panose="05000000000000000000" pitchFamily="2" charset="2"/>
              </a:rPr>
              <a:t>4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r>
              <a:rPr lang="en-US" altLang="en-US" baseline="30000">
                <a:sym typeface="Wingdings" panose="05000000000000000000" pitchFamily="2" charset="2"/>
              </a:rPr>
              <a:t>-2</a:t>
            </a:r>
            <a:r>
              <a:rPr lang="en-US" altLang="en-US">
                <a:sym typeface="Wingdings" panose="05000000000000000000" pitchFamily="2" charset="2"/>
              </a:rPr>
              <a:t> + Pb</a:t>
            </a:r>
            <a:r>
              <a:rPr lang="en-US" altLang="en-US" baseline="30000">
                <a:sym typeface="Wingdings" panose="05000000000000000000" pitchFamily="2" charset="2"/>
              </a:rPr>
              <a:t>+2</a:t>
            </a:r>
            <a:r>
              <a:rPr lang="en-US" altLang="en-US">
                <a:sym typeface="Wingdings" panose="05000000000000000000" pitchFamily="2" charset="2"/>
              </a:rPr>
              <a:t> + 2 NO</a:t>
            </a:r>
            <a:r>
              <a:rPr lang="en-US" altLang="en-US" baseline="-25000">
                <a:sym typeface="Wingdings" panose="05000000000000000000" pitchFamily="2" charset="2"/>
              </a:rPr>
              <a:t>3</a:t>
            </a:r>
            <a:r>
              <a:rPr lang="en-US" altLang="en-US" baseline="30000">
                <a:sym typeface="Wingdings" panose="05000000000000000000" pitchFamily="2" charset="2"/>
              </a:rPr>
              <a:t>-</a:t>
            </a:r>
            <a:r>
              <a:rPr lang="en-US" altLang="en-US">
                <a:sym typeface="Wingdings" panose="05000000000000000000" pitchFamily="2" charset="2"/>
              </a:rPr>
              <a:t> 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ym typeface="Wingdings" panose="05000000000000000000" pitchFamily="2" charset="2"/>
              </a:rPr>
              <a:t>				PbCrO</a:t>
            </a:r>
            <a:r>
              <a:rPr lang="en-US" altLang="en-US" baseline="-25000">
                <a:sym typeface="Wingdings" panose="05000000000000000000" pitchFamily="2" charset="2"/>
              </a:rPr>
              <a:t>4</a:t>
            </a:r>
            <a:r>
              <a:rPr lang="en-US" altLang="en-US">
                <a:sym typeface="Wingdings" panose="05000000000000000000" pitchFamily="2" charset="2"/>
              </a:rPr>
              <a:t> (s) + 2 K</a:t>
            </a:r>
            <a:r>
              <a:rPr lang="en-US" altLang="en-US" baseline="30000">
                <a:sym typeface="Wingdings" panose="05000000000000000000" pitchFamily="2" charset="2"/>
              </a:rPr>
              <a:t>+</a:t>
            </a:r>
            <a:r>
              <a:rPr lang="en-US" altLang="en-US">
                <a:sym typeface="Wingdings" panose="05000000000000000000" pitchFamily="2" charset="2"/>
              </a:rPr>
              <a:t> + 2 NO</a:t>
            </a:r>
            <a:r>
              <a:rPr lang="en-US" altLang="en-US" baseline="-25000">
                <a:sym typeface="Wingdings" panose="05000000000000000000" pitchFamily="2" charset="2"/>
              </a:rPr>
              <a:t>3</a:t>
            </a:r>
            <a:r>
              <a:rPr lang="en-US" altLang="en-US" baseline="30000">
                <a:sym typeface="Wingdings" panose="05000000000000000000" pitchFamily="2" charset="2"/>
              </a:rPr>
              <a:t>-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Net Ionic Equation: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ym typeface="Wingdings" panose="05000000000000000000" pitchFamily="2" charset="2"/>
              </a:rPr>
              <a:t>CrO</a:t>
            </a:r>
            <a:r>
              <a:rPr lang="en-US" altLang="en-US" baseline="-25000">
                <a:sym typeface="Wingdings" panose="05000000000000000000" pitchFamily="2" charset="2"/>
              </a:rPr>
              <a:t>4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r>
              <a:rPr lang="en-US" altLang="en-US" baseline="30000">
                <a:sym typeface="Wingdings" panose="05000000000000000000" pitchFamily="2" charset="2"/>
              </a:rPr>
              <a:t>-2</a:t>
            </a:r>
            <a:r>
              <a:rPr lang="en-US" altLang="en-US">
                <a:sym typeface="Wingdings" panose="05000000000000000000" pitchFamily="2" charset="2"/>
              </a:rPr>
              <a:t> + Pb</a:t>
            </a:r>
            <a:r>
              <a:rPr lang="en-US" altLang="en-US" baseline="30000">
                <a:sym typeface="Wingdings" panose="05000000000000000000" pitchFamily="2" charset="2"/>
              </a:rPr>
              <a:t>+2</a:t>
            </a:r>
            <a:r>
              <a:rPr lang="en-US" altLang="en-US">
                <a:sym typeface="Wingdings" panose="05000000000000000000" pitchFamily="2" charset="2"/>
              </a:rPr>
              <a:t>    PbCrO</a:t>
            </a:r>
            <a:r>
              <a:rPr lang="en-US" altLang="en-US" baseline="-25000">
                <a:sym typeface="Wingdings" panose="05000000000000000000" pitchFamily="2" charset="2"/>
              </a:rPr>
              <a:t>4</a:t>
            </a:r>
            <a:r>
              <a:rPr lang="en-US" altLang="en-US">
                <a:sym typeface="Wingdings" panose="05000000000000000000" pitchFamily="2" charset="2"/>
              </a:rPr>
              <a:t> (s)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 flipV="1">
            <a:off x="457200" y="4038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V="1">
            <a:off x="5638800" y="4572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4876800" y="4114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7010400" y="46482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 Ionic Equations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r>
              <a:rPr lang="en-US" altLang="en-US" sz="2800"/>
              <a:t>Try this one!  Write the molecular, total ionic, and net ionic equations for this reaction: Silver nitrate reacts with Lead (II) Chloride in hot water.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/>
              <a:t>			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>
                <a:sym typeface="Wingdings" panose="05000000000000000000" pitchFamily="2" charset="2"/>
              </a:rPr>
              <a:t>Molecular: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40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>
                <a:sym typeface="Wingdings" panose="05000000000000000000" pitchFamily="2" charset="2"/>
              </a:rPr>
              <a:t>Total Ionic: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40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>
                <a:sym typeface="Wingdings" panose="05000000000000000000" pitchFamily="2" charset="2"/>
              </a:rPr>
              <a:t>Net Ionic: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>
                <a:sym typeface="Wingdings" panose="05000000000000000000" pitchFamily="2" charset="2"/>
              </a:rPr>
              <a:t>  </a:t>
            </a:r>
            <a:endParaRPr lang="en-US" altLang="en-US" sz="2400" baseline="30000">
              <a:sym typeface="Wingdings" panose="05000000000000000000" pitchFamily="2" charset="2"/>
            </a:endParaRP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V="1">
            <a:off x="1981200" y="4800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V="1">
            <a:off x="8001000" y="4724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V="1">
            <a:off x="7010400" y="4800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V="1">
            <a:off x="3200400" y="4800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Steps to Writing Reactions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marL="609600" indent="-609600">
              <a:buFontTx/>
              <a:buChar char="•"/>
            </a:pPr>
            <a:r>
              <a:rPr lang="en-US" altLang="en-US">
                <a:effectLst/>
              </a:rPr>
              <a:t>Some steps for doing reactions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ffectLst/>
              </a:rPr>
              <a:t>Identify the type of reaction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ffectLst/>
              </a:rPr>
              <a:t>Predict the product(s) using the type of reaction as a model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ffectLst/>
              </a:rPr>
              <a:t>Balance it</a:t>
            </a:r>
          </a:p>
          <a:p>
            <a:pPr marL="990600" lvl="1" indent="-533400">
              <a:buFontTx/>
              <a:buNone/>
            </a:pPr>
            <a:endParaRPr lang="en-US" altLang="en-US">
              <a:effectLst/>
            </a:endParaRPr>
          </a:p>
          <a:p>
            <a:pPr marL="990600" lvl="1" indent="-533400">
              <a:buFontTx/>
              <a:buNone/>
            </a:pPr>
            <a:r>
              <a:rPr lang="en-US" altLang="en-US">
                <a:effectLst/>
              </a:rPr>
              <a:t>Don’t forget about the diatomic elements! (BrINClHOF) For example, Oxygen is </a:t>
            </a:r>
            <a:r>
              <a:rPr lang="en-US" altLang="en-US">
                <a:effectLst/>
                <a:sym typeface="Wingdings" panose="05000000000000000000" pitchFamily="2" charset="2"/>
              </a:rPr>
              <a:t>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 </a:t>
            </a:r>
            <a:r>
              <a:rPr lang="en-US" altLang="en-US" u="sng">
                <a:effectLst/>
                <a:sym typeface="Wingdings" panose="05000000000000000000" pitchFamily="2" charset="2"/>
              </a:rPr>
              <a:t>as an</a:t>
            </a:r>
            <a:r>
              <a:rPr lang="en-US" altLang="en-US" u="sng" baseline="-25000">
                <a:effectLst/>
                <a:sym typeface="Wingdings" panose="05000000000000000000" pitchFamily="2" charset="2"/>
              </a:rPr>
              <a:t> </a:t>
            </a:r>
            <a:r>
              <a:rPr lang="en-US" altLang="en-US" u="sng">
                <a:effectLst/>
                <a:sym typeface="Wingdings" panose="05000000000000000000" pitchFamily="2" charset="2"/>
              </a:rPr>
              <a:t>element.</a:t>
            </a:r>
            <a:r>
              <a:rPr lang="en-US" altLang="en-US" u="sng" baseline="-25000">
                <a:effectLst/>
                <a:sym typeface="Wingdings" panose="05000000000000000000" pitchFamily="2" charset="2"/>
              </a:rPr>
              <a:t>  </a:t>
            </a:r>
          </a:p>
          <a:p>
            <a:pPr marL="990600" lvl="1" indent="-533400">
              <a:buFontTx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In a compound, it can’t be a diatomic element because it’s not an element anymore, it’s a compound!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1. Synthesis reactions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b="1">
                <a:effectLst/>
              </a:rPr>
              <a:t>Synthesis reactions</a:t>
            </a:r>
            <a:r>
              <a:rPr lang="en-US" altLang="en-US">
                <a:effectLst/>
              </a:rPr>
              <a:t> occur when two substances (generally</a:t>
            </a:r>
            <a:r>
              <a:rPr lang="en-US" altLang="en-US" b="1">
                <a:effectLst/>
              </a:rPr>
              <a:t> </a:t>
            </a:r>
            <a:r>
              <a:rPr lang="en-US" altLang="en-US" b="1" u="sng">
                <a:effectLst/>
              </a:rPr>
              <a:t>elements</a:t>
            </a:r>
            <a:r>
              <a:rPr lang="en-US" altLang="en-US">
                <a:effectLst/>
              </a:rPr>
              <a:t>) combine and form a compound.  (Sometimes these are called combination or addition reactions.)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effectLst/>
              </a:rPr>
              <a:t>		reactant + reactant </a:t>
            </a:r>
            <a:r>
              <a:rPr lang="en-US" altLang="en-US" b="1">
                <a:effectLst/>
                <a:sym typeface="Wingdings" panose="05000000000000000000" pitchFamily="2" charset="2"/>
              </a:rPr>
              <a:t> 1 product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Basically: A + B  AB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Example: 2H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 </a:t>
            </a:r>
            <a:r>
              <a:rPr lang="en-US" altLang="en-US">
                <a:effectLst/>
                <a:sym typeface="Wingdings" panose="05000000000000000000" pitchFamily="2" charset="2"/>
              </a:rPr>
              <a:t>+ 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 </a:t>
            </a:r>
            <a:r>
              <a:rPr lang="en-US" altLang="en-US">
                <a:effectLst/>
                <a:sym typeface="Wingdings" panose="05000000000000000000" pitchFamily="2" charset="2"/>
              </a:rPr>
              <a:t> 2H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  <a:sym typeface="Wingdings" panose="05000000000000000000" pitchFamily="2" charset="2"/>
              </a:rPr>
              <a:t>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Example: C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 </a:t>
            </a:r>
            <a:r>
              <a:rPr lang="en-US" altLang="en-US">
                <a:effectLst/>
                <a:sym typeface="Wingdings" panose="05000000000000000000" pitchFamily="2" charset="2"/>
              </a:rPr>
              <a:t>+ 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 </a:t>
            </a:r>
            <a:r>
              <a:rPr lang="en-US" altLang="en-US">
                <a:effectLst/>
                <a:sym typeface="Wingdings" panose="05000000000000000000" pitchFamily="2" charset="2"/>
              </a:rPr>
              <a:t> CO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endParaRPr lang="en-US" altLang="en-US">
              <a:effectLst/>
              <a:sym typeface="Wingdings" panose="05000000000000000000" pitchFamily="2" charset="2"/>
            </a:endParaRPr>
          </a:p>
        </p:txBody>
      </p:sp>
      <p:pic>
        <p:nvPicPr>
          <p:cNvPr id="72708" name="Picture 4" descr="SYNT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4267200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Synthesis Reactions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>
                <a:effectLst/>
              </a:rPr>
              <a:t>Here is another example of a synthesis reaction</a:t>
            </a:r>
          </a:p>
        </p:txBody>
      </p:sp>
      <p:pic>
        <p:nvPicPr>
          <p:cNvPr id="75780" name="Picture 4" descr="potassiumchloride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effectLst/>
              </a:rPr>
              <a:t>Predict the products.  Write and balance the following synthesis reaction equations.</a:t>
            </a:r>
          </a:p>
          <a:p>
            <a:pPr>
              <a:buFontTx/>
              <a:buChar char="•"/>
            </a:pPr>
            <a:r>
              <a:rPr lang="en-US" altLang="en-US">
                <a:effectLst/>
              </a:rPr>
              <a:t>Sodium metal reacts with chlorine gas </a:t>
            </a:r>
          </a:p>
          <a:p>
            <a:pPr>
              <a:buFontTx/>
              <a:buNone/>
            </a:pPr>
            <a:r>
              <a:rPr lang="en-US" altLang="en-US">
                <a:effectLst/>
              </a:rPr>
              <a:t>         Na</a:t>
            </a:r>
            <a:r>
              <a:rPr lang="en-US" altLang="en-US" baseline="-25000">
                <a:effectLst/>
              </a:rPr>
              <a:t>(s) </a:t>
            </a:r>
            <a:r>
              <a:rPr lang="en-US" altLang="en-US">
                <a:effectLst/>
              </a:rPr>
              <a:t>+ Cl</a:t>
            </a:r>
            <a:r>
              <a:rPr lang="en-US" altLang="en-US" baseline="-25000">
                <a:effectLst/>
              </a:rPr>
              <a:t>2(g) </a:t>
            </a:r>
            <a:r>
              <a:rPr lang="en-US" altLang="en-US">
                <a:effectLst/>
              </a:rPr>
              <a:t> </a:t>
            </a:r>
            <a:r>
              <a:rPr lang="en-US" altLang="en-US">
                <a:effectLst/>
                <a:sym typeface="Wingdings" panose="05000000000000000000" pitchFamily="2" charset="2"/>
              </a:rPr>
              <a:t></a:t>
            </a:r>
            <a:endParaRPr lang="en-US" altLang="en-US" baseline="-25000">
              <a:effectLst/>
              <a:sym typeface="Wingdings" panose="05000000000000000000" pitchFamily="2" charset="2"/>
            </a:endParaRP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Solid Magnesium reacts with fluorine gas</a:t>
            </a:r>
          </a:p>
          <a:p>
            <a:pPr>
              <a:buFontTx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         Mg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(s) </a:t>
            </a:r>
            <a:r>
              <a:rPr lang="en-US" altLang="en-US">
                <a:effectLst/>
                <a:sym typeface="Wingdings" panose="05000000000000000000" pitchFamily="2" charset="2"/>
              </a:rPr>
              <a:t>+ F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2(g) </a:t>
            </a:r>
            <a:r>
              <a:rPr lang="en-US" altLang="en-US">
                <a:effectLst/>
                <a:sym typeface="Wingdings" panose="05000000000000000000" pitchFamily="2" charset="2"/>
              </a:rPr>
              <a:t></a:t>
            </a: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Aluminum metal reacts with fluorine gas</a:t>
            </a:r>
          </a:p>
          <a:p>
            <a:pPr>
              <a:buFontTx/>
              <a:buNone/>
            </a:pPr>
            <a:r>
              <a:rPr lang="en-US" altLang="en-US">
                <a:effectLst/>
                <a:sym typeface="Wingdings" panose="05000000000000000000" pitchFamily="2" charset="2"/>
              </a:rPr>
              <a:t>         Al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(s) </a:t>
            </a:r>
            <a:r>
              <a:rPr lang="en-US" altLang="en-US">
                <a:effectLst/>
                <a:sym typeface="Wingdings" panose="05000000000000000000" pitchFamily="2" charset="2"/>
              </a:rPr>
              <a:t>+   F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2(g) </a:t>
            </a:r>
            <a:r>
              <a:rPr lang="en-US" altLang="en-US">
                <a:effectLst/>
                <a:sym typeface="Wingdings" panose="05000000000000000000" pitchFamily="2" charset="2"/>
              </a:rPr>
              <a:t>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295400" y="3810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800" baseline="0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858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baseline="0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0" y="762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Decomposition Reactions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b="1">
                <a:effectLst/>
              </a:rPr>
              <a:t>Decomposition reactions</a:t>
            </a:r>
            <a:r>
              <a:rPr lang="en-US" altLang="en-US">
                <a:effectLst/>
              </a:rPr>
              <a:t> occur when a compound breaks up into the elements or in a few to simpler compounds</a:t>
            </a:r>
          </a:p>
          <a:p>
            <a:pPr>
              <a:buFontTx/>
              <a:buChar char="•"/>
            </a:pPr>
            <a:r>
              <a:rPr lang="en-US" altLang="en-US" b="1">
                <a:effectLst/>
              </a:rPr>
              <a:t>1 Reactant </a:t>
            </a:r>
            <a:r>
              <a:rPr lang="en-US" altLang="en-US" b="1">
                <a:effectLst/>
                <a:sym typeface="Wingdings" panose="05000000000000000000" pitchFamily="2" charset="2"/>
              </a:rPr>
              <a:t> Product + Product </a:t>
            </a: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In general: AB  A + B</a:t>
            </a: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Example: 2 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  <a:sym typeface="Wingdings" panose="05000000000000000000" pitchFamily="2" charset="2"/>
              </a:rPr>
              <a:t>O  2H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  <a:sym typeface="Wingdings" panose="05000000000000000000" pitchFamily="2" charset="2"/>
              </a:rPr>
              <a:t> + 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endParaRPr lang="en-US" altLang="en-US">
              <a:effectLst/>
              <a:sym typeface="Wingdings" panose="05000000000000000000" pitchFamily="2" charset="2"/>
            </a:endParaRPr>
          </a:p>
          <a:p>
            <a:pPr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Example: 2 HgO  2Hg + 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</a:rPr>
              <a:t>  </a:t>
            </a:r>
          </a:p>
        </p:txBody>
      </p:sp>
      <p:pic>
        <p:nvPicPr>
          <p:cNvPr id="74757" name="Picture 5" descr="decom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53340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Decomposition Reactions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>
                <a:effectLst/>
              </a:rPr>
              <a:t>Another view of a decomposition reaction:</a:t>
            </a:r>
          </a:p>
        </p:txBody>
      </p:sp>
      <p:pic>
        <p:nvPicPr>
          <p:cNvPr id="76804" name="Picture 4" descr="mercuryIIoxidede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Decomposition Exceptions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</a:rPr>
              <a:t>Carbonates and chlorates are special case decomposition reactions that do not go to the elements.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</a:rPr>
              <a:t>Carbonates (CO</a:t>
            </a:r>
            <a:r>
              <a:rPr lang="en-US" altLang="en-US" baseline="-25000">
                <a:effectLst/>
              </a:rPr>
              <a:t>3</a:t>
            </a:r>
            <a:r>
              <a:rPr lang="en-US" altLang="en-US" baseline="30000">
                <a:effectLst/>
              </a:rPr>
              <a:t>2-</a:t>
            </a:r>
            <a:r>
              <a:rPr lang="en-US" altLang="en-US">
                <a:effectLst/>
              </a:rPr>
              <a:t>) decompose to carbon dioxide and a metal oxide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</a:rPr>
              <a:t>Example: CaCO</a:t>
            </a:r>
            <a:r>
              <a:rPr lang="en-US" altLang="en-US" baseline="-25000">
                <a:effectLst/>
              </a:rPr>
              <a:t>3 </a:t>
            </a:r>
            <a:r>
              <a:rPr lang="en-US" altLang="en-US">
                <a:effectLst/>
                <a:sym typeface="Wingdings" panose="05000000000000000000" pitchFamily="2" charset="2"/>
              </a:rPr>
              <a:t> CO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  <a:r>
              <a:rPr lang="en-US" altLang="en-US">
                <a:effectLst/>
                <a:sym typeface="Wingdings" panose="05000000000000000000" pitchFamily="2" charset="2"/>
              </a:rPr>
              <a:t> + CaO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Chlorates (ClO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</a:t>
            </a:r>
            <a:r>
              <a:rPr lang="en-US" altLang="en-US" baseline="30000">
                <a:effectLst/>
                <a:sym typeface="Wingdings" panose="05000000000000000000" pitchFamily="2" charset="2"/>
              </a:rPr>
              <a:t>-</a:t>
            </a:r>
            <a:r>
              <a:rPr lang="en-US" altLang="en-US">
                <a:effectLst/>
                <a:sym typeface="Wingdings" panose="05000000000000000000" pitchFamily="2" charset="2"/>
              </a:rPr>
              <a:t>) decompose to oxygen gas and a metal chloride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  <a:sym typeface="Wingdings" panose="05000000000000000000" pitchFamily="2" charset="2"/>
              </a:rPr>
              <a:t>Example: 2 Al(ClO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</a:t>
            </a:r>
            <a:r>
              <a:rPr lang="en-US" altLang="en-US">
                <a:effectLst/>
                <a:sym typeface="Wingdings" panose="05000000000000000000" pitchFamily="2" charset="2"/>
              </a:rPr>
              <a:t>)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 </a:t>
            </a:r>
            <a:r>
              <a:rPr lang="en-US" altLang="en-US">
                <a:effectLst/>
                <a:sym typeface="Wingdings" panose="05000000000000000000" pitchFamily="2" charset="2"/>
              </a:rPr>
              <a:t> 2 AlCl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3</a:t>
            </a:r>
            <a:r>
              <a:rPr lang="en-US" altLang="en-US">
                <a:effectLst/>
                <a:sym typeface="Wingdings" panose="05000000000000000000" pitchFamily="2" charset="2"/>
              </a:rPr>
              <a:t> + 9 O</a:t>
            </a:r>
            <a:r>
              <a:rPr lang="en-US" altLang="en-US" baseline="-25000">
                <a:effectLst/>
                <a:sym typeface="Wingdings" panose="05000000000000000000" pitchFamily="2" charset="2"/>
              </a:rPr>
              <a:t>2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>
                <a:effectLst/>
              </a:rPr>
              <a:t>There are other special cases, but we will not explore those in Chemistry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1068</Words>
  <Application>Microsoft Office PowerPoint</Application>
  <PresentationFormat>On-screen Show (4:3)</PresentationFormat>
  <Paragraphs>173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Tahoma</vt:lpstr>
      <vt:lpstr>Wingdings</vt:lpstr>
      <vt:lpstr>Times</vt:lpstr>
      <vt:lpstr>Arial Narrow</vt:lpstr>
      <vt:lpstr>Balance</vt:lpstr>
      <vt:lpstr>Chemical Reactions </vt:lpstr>
      <vt:lpstr>Types of Reactions</vt:lpstr>
      <vt:lpstr>Steps to Writing Reactions</vt:lpstr>
      <vt:lpstr>1. Synthesis reactions</vt:lpstr>
      <vt:lpstr>Synthesis Reactions</vt:lpstr>
      <vt:lpstr>Practice</vt:lpstr>
      <vt:lpstr>2. Decomposition Reactions</vt:lpstr>
      <vt:lpstr>Decomposition Reactions</vt:lpstr>
      <vt:lpstr>Decomposition Exceptions</vt:lpstr>
      <vt:lpstr>Practice</vt:lpstr>
      <vt:lpstr>Practice</vt:lpstr>
      <vt:lpstr>3. Single Replacement Reactions</vt:lpstr>
      <vt:lpstr>Single Replacement Reactions</vt:lpstr>
      <vt:lpstr>Single Replacement Reactions</vt:lpstr>
      <vt:lpstr>Single Replacement Reactions</vt:lpstr>
      <vt:lpstr>4. Double Replacement Reactions</vt:lpstr>
      <vt:lpstr>Double Replacement Reactions</vt:lpstr>
      <vt:lpstr>Practice</vt:lpstr>
      <vt:lpstr>5. Combustion Reactions</vt:lpstr>
      <vt:lpstr>Combustion Reactions</vt:lpstr>
      <vt:lpstr>Combustion Reactions</vt:lpstr>
      <vt:lpstr>Combustion</vt:lpstr>
      <vt:lpstr>Mixed Practice</vt:lpstr>
      <vt:lpstr>Total Ionic Equations (HONORS ONLY)</vt:lpstr>
      <vt:lpstr>Solubility Table</vt:lpstr>
      <vt:lpstr>Solubilities Not on the Table!</vt:lpstr>
      <vt:lpstr>Total Ionic Equations </vt:lpstr>
      <vt:lpstr>Net Ionic Equations</vt:lpstr>
      <vt:lpstr>Net Ionic Equations</vt:lpstr>
    </vt:vector>
  </TitlesOfParts>
  <Company/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</dc:title>
  <dc:subject>Chemistry I (High School)</dc:subject>
  <dc:creator>Neil Rapp</dc:creator>
  <cp:keywords>chemical reactions, synthesis, combination, addition, decomposition, single replacement, double replacement, metathesis, combustion</cp:keywords>
  <cp:lastModifiedBy>Rapp, Delbert N</cp:lastModifiedBy>
  <cp:revision>46</cp:revision>
  <dcterms:created xsi:type="dcterms:W3CDTF">2004-11-26T22:07:18Z</dcterms:created>
  <dcterms:modified xsi:type="dcterms:W3CDTF">2019-09-13T13:05:34Z</dcterms:modified>
</cp:coreProperties>
</file>