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68" r:id="rId3"/>
    <p:sldId id="315" r:id="rId4"/>
    <p:sldId id="269" r:id="rId5"/>
    <p:sldId id="274" r:id="rId6"/>
    <p:sldId id="272" r:id="rId7"/>
    <p:sldId id="270" r:id="rId8"/>
    <p:sldId id="271" r:id="rId9"/>
    <p:sldId id="279" r:id="rId10"/>
    <p:sldId id="260" r:id="rId11"/>
    <p:sldId id="280" r:id="rId12"/>
    <p:sldId id="281" r:id="rId13"/>
    <p:sldId id="282" r:id="rId14"/>
    <p:sldId id="265" r:id="rId15"/>
    <p:sldId id="283" r:id="rId16"/>
    <p:sldId id="284" r:id="rId17"/>
    <p:sldId id="286" r:id="rId18"/>
    <p:sldId id="289" r:id="rId19"/>
    <p:sldId id="261" r:id="rId20"/>
    <p:sldId id="290" r:id="rId21"/>
    <p:sldId id="276" r:id="rId22"/>
    <p:sldId id="317" r:id="rId23"/>
    <p:sldId id="304" r:id="rId24"/>
    <p:sldId id="318" r:id="rId25"/>
    <p:sldId id="302" r:id="rId26"/>
    <p:sldId id="299" r:id="rId27"/>
    <p:sldId id="300" r:id="rId28"/>
    <p:sldId id="323" r:id="rId29"/>
    <p:sldId id="324" r:id="rId30"/>
    <p:sldId id="273" r:id="rId31"/>
    <p:sldId id="306" r:id="rId32"/>
    <p:sldId id="307" r:id="rId33"/>
    <p:sldId id="308" r:id="rId34"/>
    <p:sldId id="309" r:id="rId35"/>
    <p:sldId id="295" r:id="rId36"/>
    <p:sldId id="297" r:id="rId37"/>
    <p:sldId id="264" r:id="rId38"/>
    <p:sldId id="262" r:id="rId39"/>
    <p:sldId id="292" r:id="rId40"/>
    <p:sldId id="293" r:id="rId41"/>
    <p:sldId id="326" r:id="rId42"/>
    <p:sldId id="327" r:id="rId43"/>
    <p:sldId id="310" r:id="rId44"/>
    <p:sldId id="330" r:id="rId45"/>
    <p:sldId id="312" r:id="rId46"/>
    <p:sldId id="331" r:id="rId47"/>
    <p:sldId id="314" r:id="rId48"/>
    <p:sldId id="319" r:id="rId49"/>
    <p:sldId id="320" r:id="rId50"/>
    <p:sldId id="329" r:id="rId51"/>
    <p:sldId id="321" r:id="rId52"/>
    <p:sldId id="31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AEAEA"/>
    <a:srgbClr val="5EA5FF"/>
    <a:srgbClr val="CCCCFF"/>
    <a:srgbClr val="333399"/>
    <a:srgbClr val="66FFFF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4678" autoAdjust="0"/>
  </p:normalViewPr>
  <p:slideViewPr>
    <p:cSldViewPr>
      <p:cViewPr varScale="1">
        <p:scale>
          <a:sx n="86" d="100"/>
          <a:sy n="86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66D39F-2933-4762-9444-6A7858591D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971EE-EE0E-4868-BC29-F1C57D72C2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2345F-7CCA-4222-99CA-7C68746D54B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/>
          </a:p>
        </p:txBody>
      </p:sp>
      <p:sp>
        <p:nvSpPr>
          <p:cNvPr id="2498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43000" y="688975"/>
            <a:ext cx="4573588" cy="34290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48415-FF58-496B-95CA-99FB7E48A74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836C5-8738-467B-B2BD-35A641D53EC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224259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0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6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 sz="4400">
                <a:solidFill>
                  <a:schemeClr val="hlink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4850" y="2286000"/>
            <a:ext cx="7734300" cy="1752600"/>
          </a:xfrm>
        </p:spPr>
        <p:txBody>
          <a:bodyPr lIns="92075" tIns="46038" rIns="92075" bIns="46038" anchor="b"/>
          <a:lstStyle>
            <a:lvl1pPr marL="0" indent="0" algn="ctr">
              <a:buFontTx/>
              <a:buNone/>
              <a:defRPr sz="6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65C3B8D1-ED13-4CC2-B5C8-6DC7C60D0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6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810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D92B97BE-1B62-4387-A00A-338D97469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35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2743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429000" y="63246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474548BF-2B95-43F6-99AB-0D2312358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569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2743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246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D7E620B-B5C9-4045-801C-E57244E37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81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18F555D8-F6A9-4EB2-8C28-58D0E0970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34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36822BB3-B0A1-40F3-97D4-95538EE3C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9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A9C86DD6-AE10-4703-8B37-936FFA3C5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9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DD1816E-3D59-47E1-902C-E8CE9AD1B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1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C3B551FA-B1DC-47E1-B97B-D20DBDB8D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28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004C1C0-C92F-40AC-8178-4C0E7DDA7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82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C31C8038-71AC-482F-9731-A134D4FBE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8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B67DC13C-DA70-4616-96EE-021EACFFA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810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3246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4-</a:t>
            </a:r>
            <a:fld id="{FC469254-4275-4991-B0A3-0ADDB4C988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3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LETSGO2.WA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THINK!.WA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APPLAUSE.WA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hyperlink" Target="../../Movies/03M06AN1.M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Round1.wa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WhoWantsToBeAMillionaire.wa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fanfare%2007.wav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monster%20house%20done.wav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geek.com/rainb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Z:\My%20Documents\Chemistry%201%20Power%20Point\03M10AN1.avi" TargetMode="External"/><Relationship Id="rId1" Type="http://schemas.openxmlformats.org/officeDocument/2006/relationships/video" Target="file:///Z:\My%20Documents\Chemistry%201%20Power%20Point\03M10VD1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8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752600"/>
            <a:ext cx="6400800" cy="838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5400"/>
              <a:t>Nomenclature</a:t>
            </a:r>
          </a:p>
        </p:txBody>
      </p:sp>
      <p:pic>
        <p:nvPicPr>
          <p:cNvPr id="211979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198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1980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225800" cy="267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2101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</a:p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phosphate ion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914400" y="6035675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acetate ion</a:t>
            </a:r>
          </a:p>
        </p:txBody>
      </p:sp>
      <p:pic>
        <p:nvPicPr>
          <p:cNvPr id="211983" name="Picture 15" descr="vin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132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6248400" y="3429000"/>
            <a:ext cx="198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Acetic Acid</a:t>
            </a:r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4876800" y="304800"/>
            <a:ext cx="3733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/>
              <a:t>Chemistry 1: Chapter 9</a:t>
            </a:r>
          </a:p>
          <a:p>
            <a:pPr>
              <a:spcBef>
                <a:spcPct val="50000"/>
              </a:spcBef>
            </a:pPr>
            <a:r>
              <a:rPr lang="en-US" altLang="en-US" sz="1800" b="1"/>
              <a:t>Chemistry 1 Honors: Chapter 4</a:t>
            </a:r>
          </a:p>
          <a:p>
            <a:pPr>
              <a:spcBef>
                <a:spcPct val="50000"/>
              </a:spcBef>
            </a:pPr>
            <a:r>
              <a:rPr lang="en-US" altLang="en-US" sz="1800" b="1"/>
              <a:t>ICP: Chapter 20</a:t>
            </a:r>
          </a:p>
        </p:txBody>
      </p:sp>
      <p:sp>
        <p:nvSpPr>
          <p:cNvPr id="211986" name="Text Box 18"/>
          <p:cNvSpPr txBox="1">
            <a:spLocks noChangeArrowheads="1"/>
          </p:cNvSpPr>
          <p:nvPr/>
        </p:nvSpPr>
        <p:spPr bwMode="auto">
          <a:xfrm>
            <a:off x="5943600" y="5029200"/>
            <a:ext cx="3200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Monatomic Ions</a:t>
            </a:r>
          </a:p>
        </p:txBody>
      </p:sp>
      <p:pic>
        <p:nvPicPr>
          <p:cNvPr id="230403" name="Picture 3" descr="Table_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8229600" cy="5138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Writing a Formula</a:t>
            </a:r>
            <a:r>
              <a:rPr lang="en-US" altLang="en-US"/>
              <a:t>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876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Write the formula for the ionic compound that will form between Ba</a:t>
            </a:r>
            <a:r>
              <a:rPr lang="en-US" altLang="en-US" sz="2800" b="1" baseline="30000"/>
              <a:t>2+</a:t>
            </a:r>
            <a:r>
              <a:rPr lang="en-US" altLang="en-US" sz="2800" b="1"/>
              <a:t> and Cl</a:t>
            </a:r>
            <a:r>
              <a:rPr lang="en-US" altLang="en-US" sz="2800" b="1" baseline="30000">
                <a:sym typeface="Symbol" panose="05050102010706020507" pitchFamily="18" charset="2"/>
              </a:rPr>
              <a:t></a:t>
            </a:r>
            <a:r>
              <a:rPr lang="en-US" altLang="en-US" sz="2800" b="1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	Solution:</a:t>
            </a:r>
            <a:r>
              <a:rPr lang="en-US" altLang="en-US" sz="2800" b="1"/>
              <a:t>	</a:t>
            </a:r>
          </a:p>
          <a:p>
            <a:pPr>
              <a:buFontTx/>
              <a:buNone/>
            </a:pPr>
            <a:r>
              <a:rPr lang="en-US" altLang="en-US" sz="2800" b="1"/>
              <a:t>	1.  Balance charge with  + and – ions </a:t>
            </a:r>
          </a:p>
          <a:p>
            <a:pPr>
              <a:buFontTx/>
              <a:buNone/>
            </a:pPr>
            <a:r>
              <a:rPr lang="en-US" altLang="en-US" sz="2800" b="1"/>
              <a:t>	2.  Write the positive ion of metal first, and the</a:t>
            </a:r>
          </a:p>
          <a:p>
            <a:pPr>
              <a:buFontTx/>
              <a:buNone/>
            </a:pPr>
            <a:r>
              <a:rPr lang="en-US" altLang="en-US" sz="2800" b="1"/>
              <a:t>        negative ion </a:t>
            </a:r>
            <a:r>
              <a:rPr lang="en-US" altLang="en-US" sz="2800" b="1">
                <a:solidFill>
                  <a:schemeClr val="accent1"/>
                </a:solidFill>
              </a:rPr>
              <a:t>	          </a:t>
            </a:r>
            <a:r>
              <a:rPr lang="en-US" altLang="en-US" b="1">
                <a:solidFill>
                  <a:schemeClr val="accent1"/>
                </a:solidFill>
              </a:rPr>
              <a:t>Ba</a:t>
            </a:r>
            <a:r>
              <a:rPr lang="en-US" altLang="en-US" b="1" baseline="30000">
                <a:solidFill>
                  <a:schemeClr val="accent1"/>
                </a:solidFill>
              </a:rPr>
              <a:t>2+</a:t>
            </a:r>
            <a:r>
              <a:rPr lang="en-US" altLang="en-US" b="1">
                <a:solidFill>
                  <a:schemeClr val="accent1"/>
                </a:solidFill>
              </a:rPr>
              <a:t>     	Cl</a:t>
            </a:r>
            <a:r>
              <a:rPr lang="en-US" altLang="en-US" b="1" baseline="3000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r>
              <a:rPr lang="en-US" altLang="en-US" b="1" baseline="30000">
                <a:solidFill>
                  <a:schemeClr val="accent1"/>
                </a:solidFill>
              </a:rPr>
              <a:t>                              </a:t>
            </a:r>
            <a:r>
              <a:rPr lang="en-US" altLang="en-US" b="1">
                <a:solidFill>
                  <a:schemeClr val="accent1"/>
                </a:solidFill>
              </a:rPr>
              <a:t>	</a:t>
            </a:r>
            <a:r>
              <a:rPr lang="en-US" altLang="en-US" b="1"/>
              <a:t>    					     	</a:t>
            </a:r>
            <a:r>
              <a:rPr lang="en-US" altLang="en-US" b="1">
                <a:solidFill>
                  <a:schemeClr val="accent1"/>
                </a:solidFill>
              </a:rPr>
              <a:t>Cl</a:t>
            </a:r>
            <a:r>
              <a:rPr lang="en-US" altLang="en-US" sz="2800" b="1" baseline="3000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endParaRPr lang="en-US" altLang="en-US" sz="2800" b="1" baseline="30000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2800" b="1"/>
              <a:t>	3. Write the number of ions needed as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        subscripts</a:t>
            </a:r>
            <a:r>
              <a:rPr lang="en-US" altLang="en-US" sz="2800" b="1" baseline="30000"/>
              <a:t> 		               </a:t>
            </a:r>
            <a:r>
              <a:rPr lang="en-US" altLang="en-US" b="1">
                <a:solidFill>
                  <a:schemeClr val="accent1"/>
                </a:solidFill>
              </a:rPr>
              <a:t>BaCl</a:t>
            </a:r>
            <a:r>
              <a:rPr lang="en-US" altLang="en-US" b="1" baseline="-25000">
                <a:solidFill>
                  <a:schemeClr val="accent1"/>
                </a:solidFill>
              </a:rPr>
              <a:t>2</a:t>
            </a:r>
            <a:endParaRPr lang="en-US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Write the correct formula for the compounds containing the following ions:</a:t>
            </a:r>
          </a:p>
          <a:p>
            <a:pPr>
              <a:buFontTx/>
              <a:buNone/>
            </a:pPr>
            <a:r>
              <a:rPr lang="en-US" altLang="en-US" sz="3000" b="1"/>
              <a:t>	1. 	Na</a:t>
            </a:r>
            <a:r>
              <a:rPr lang="en-US" altLang="en-US" sz="3000" b="1" baseline="30000"/>
              <a:t>+</a:t>
            </a:r>
            <a:r>
              <a:rPr lang="en-US" altLang="en-US" sz="3000" b="1"/>
              <a:t>, </a:t>
            </a:r>
            <a:r>
              <a:rPr lang="en-US" altLang="en-US" sz="3000" b="1" baseline="30000"/>
              <a:t> </a:t>
            </a:r>
            <a:r>
              <a:rPr lang="en-US" altLang="en-US" sz="3000" b="1"/>
              <a:t>S</a:t>
            </a:r>
            <a:r>
              <a:rPr lang="en-US" altLang="en-US" sz="3000" b="1" baseline="30000"/>
              <a:t>2-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NaS	   b) Na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S		c) NaS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endParaRPr lang="en-US" alt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3000" b="1"/>
              <a:t>	2.  Al</a:t>
            </a:r>
            <a:r>
              <a:rPr lang="en-US" altLang="en-US" sz="3000" b="1" baseline="30000"/>
              <a:t>3+</a:t>
            </a:r>
            <a:r>
              <a:rPr lang="en-US" altLang="en-US" sz="3000" b="1"/>
              <a:t>, Cl</a:t>
            </a:r>
            <a:r>
              <a:rPr lang="en-US" altLang="en-US" sz="3000" b="1" baseline="30000"/>
              <a:t>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AlCl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	   b)  AlCl 		c) Al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Cl</a:t>
            </a:r>
          </a:p>
          <a:p>
            <a:pPr>
              <a:buFontTx/>
              <a:buNone/>
            </a:pPr>
            <a:r>
              <a:rPr lang="en-US" altLang="en-US" sz="3000" b="1"/>
              <a:t>	3.  Mg</a:t>
            </a:r>
            <a:r>
              <a:rPr lang="en-US" altLang="en-US" sz="3000" b="1" baseline="30000"/>
              <a:t>2+</a:t>
            </a:r>
            <a:r>
              <a:rPr lang="en-US" altLang="en-US" sz="3000" b="1"/>
              <a:t>, N</a:t>
            </a:r>
            <a:r>
              <a:rPr lang="en-US" altLang="en-US" sz="3000" b="1" baseline="30000"/>
              <a:t>3-</a:t>
            </a:r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MgN	   b) Mg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	c) Mg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endParaRPr lang="en-US" alt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alt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1. Na</a:t>
            </a:r>
            <a:r>
              <a:rPr lang="en-US" altLang="en-US" sz="3000" b="1" baseline="30000"/>
              <a:t>+</a:t>
            </a:r>
            <a:r>
              <a:rPr lang="en-US" altLang="en-US" sz="3000" b="1"/>
              <a:t>, </a:t>
            </a:r>
            <a:r>
              <a:rPr lang="en-US" altLang="en-US" sz="3000" b="1" baseline="30000"/>
              <a:t> </a:t>
            </a:r>
            <a:r>
              <a:rPr lang="en-US" altLang="en-US" sz="3000" b="1"/>
              <a:t>S</a:t>
            </a:r>
            <a:r>
              <a:rPr lang="en-US" altLang="en-US" sz="3000" b="1" baseline="30000"/>
              <a:t>2-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	b) Na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S		</a:t>
            </a:r>
          </a:p>
          <a:p>
            <a:pPr>
              <a:buFontTx/>
              <a:buNone/>
            </a:pPr>
            <a:r>
              <a:rPr lang="en-US" altLang="en-US" sz="3000" b="1"/>
              <a:t>	2.  Al</a:t>
            </a:r>
            <a:r>
              <a:rPr lang="en-US" altLang="en-US" sz="3000" b="1" baseline="30000"/>
              <a:t>3+</a:t>
            </a:r>
            <a:r>
              <a:rPr lang="en-US" altLang="en-US" sz="3000" b="1"/>
              <a:t>, Cl</a:t>
            </a:r>
            <a:r>
              <a:rPr lang="en-US" altLang="en-US" sz="3000" b="1" baseline="30000"/>
              <a:t>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AlCl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altLang="en-US" sz="3000" b="1"/>
              <a:t>	3.  Mg</a:t>
            </a:r>
            <a:r>
              <a:rPr lang="en-US" altLang="en-US" sz="3000" b="1" baseline="30000"/>
              <a:t>2+</a:t>
            </a:r>
            <a:r>
              <a:rPr lang="en-US" altLang="en-US" sz="3000" b="1"/>
              <a:t>, N</a:t>
            </a:r>
            <a:r>
              <a:rPr lang="en-US" altLang="en-US" sz="3000" b="1" baseline="30000"/>
              <a:t>3-</a:t>
            </a:r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c) Mg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endParaRPr lang="en-US" alt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alt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  <a:ln/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Naming Compounds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8001000" cy="457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/>
              <a:t>1.  Cation first, then anion</a:t>
            </a:r>
          </a:p>
          <a:p>
            <a:pPr>
              <a:spcBef>
                <a:spcPct val="70000"/>
              </a:spcBef>
            </a:pPr>
            <a:r>
              <a:rPr lang="en-US" altLang="en-US" b="1"/>
              <a:t>2.  Monatomic cation = name of the element</a:t>
            </a:r>
          </a:p>
          <a:p>
            <a:pPr algn="ctr"/>
            <a:r>
              <a:rPr lang="en-US" altLang="en-US" b="1">
                <a:solidFill>
                  <a:srgbClr val="00FF00"/>
                </a:solidFill>
              </a:rPr>
              <a:t>Ca</a:t>
            </a:r>
            <a:r>
              <a:rPr lang="en-US" altLang="en-US" b="1" baseline="30000"/>
              <a:t>2+</a:t>
            </a:r>
            <a:r>
              <a:rPr lang="en-US" altLang="en-US" b="1"/>
              <a:t> = </a:t>
            </a:r>
            <a:r>
              <a:rPr lang="en-US" altLang="en-US" b="1">
                <a:solidFill>
                  <a:srgbClr val="00FF00"/>
                </a:solidFill>
              </a:rPr>
              <a:t>calcium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folHlink"/>
                </a:solidFill>
              </a:rPr>
              <a:t>ion</a:t>
            </a:r>
          </a:p>
          <a:p>
            <a:pPr>
              <a:spcBef>
                <a:spcPct val="70000"/>
              </a:spcBef>
            </a:pPr>
            <a:r>
              <a:rPr lang="en-US" altLang="en-US" b="1"/>
              <a:t>3.  Monatomic anion   =   </a:t>
            </a:r>
            <a:r>
              <a:rPr lang="en-US" altLang="en-US" b="1">
                <a:solidFill>
                  <a:srgbClr val="00FF00"/>
                </a:solidFill>
              </a:rPr>
              <a:t>root</a:t>
            </a:r>
            <a:r>
              <a:rPr lang="en-US" altLang="en-US" b="1"/>
              <a:t>  +  </a:t>
            </a:r>
            <a:r>
              <a:rPr lang="en-US" altLang="en-US" b="1">
                <a:solidFill>
                  <a:schemeClr val="folHlink"/>
                </a:solidFill>
              </a:rPr>
              <a:t>-ide</a:t>
            </a:r>
          </a:p>
          <a:p>
            <a:pPr algn="ctr"/>
            <a:r>
              <a:rPr lang="en-US" altLang="en-US" b="1">
                <a:solidFill>
                  <a:srgbClr val="00FF00"/>
                </a:solidFill>
              </a:rPr>
              <a:t>Cl</a:t>
            </a:r>
            <a:r>
              <a:rPr lang="en-US" altLang="en-US" b="1" baseline="30000">
                <a:latin typeface="Symbol" panose="05050102010706020507" pitchFamily="18" charset="2"/>
              </a:rPr>
              <a:t>-</a:t>
            </a:r>
            <a:r>
              <a:rPr lang="en-US" altLang="en-US" b="1"/>
              <a:t>  =  </a:t>
            </a:r>
            <a:r>
              <a:rPr lang="en-US" altLang="en-US" b="1">
                <a:solidFill>
                  <a:srgbClr val="00FF00"/>
                </a:solidFill>
              </a:rPr>
              <a:t>chlor</a:t>
            </a:r>
            <a:r>
              <a:rPr lang="en-US" altLang="en-US" b="1">
                <a:solidFill>
                  <a:schemeClr val="folHlink"/>
                </a:solidFill>
              </a:rPr>
              <a:t>ide</a:t>
            </a:r>
          </a:p>
          <a:p>
            <a:pPr algn="ctr"/>
            <a:r>
              <a:rPr lang="en-US" altLang="en-US" b="1">
                <a:solidFill>
                  <a:srgbClr val="00FF00"/>
                </a:solidFill>
              </a:rPr>
              <a:t>CaCl</a:t>
            </a:r>
            <a:r>
              <a:rPr lang="en-US" altLang="en-US" b="1" baseline="-25000"/>
              <a:t>2</a:t>
            </a:r>
            <a:r>
              <a:rPr lang="en-US" altLang="en-US" b="1"/>
              <a:t>  =  </a:t>
            </a:r>
            <a:r>
              <a:rPr lang="en-US" altLang="en-US" b="1">
                <a:solidFill>
                  <a:srgbClr val="00FF00"/>
                </a:solidFill>
              </a:rPr>
              <a:t>calcium chlor</a:t>
            </a:r>
            <a:r>
              <a:rPr lang="en-US" altLang="en-US" b="1">
                <a:solidFill>
                  <a:schemeClr val="folHlink"/>
                </a:solidFill>
              </a:rPr>
              <a:t>ide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457200" y="1219200"/>
            <a:ext cx="7315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Binary Ionic Compounds: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Naming Binary Ionic Compounds</a:t>
            </a:r>
            <a:endParaRPr lang="en-US" altLang="en-US" sz="3400" b="1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276600" cy="5257800"/>
          </a:xfrm>
        </p:spPr>
        <p:txBody>
          <a:bodyPr/>
          <a:lstStyle/>
          <a:p>
            <a:pPr>
              <a:buClr>
                <a:schemeClr val="hlink"/>
              </a:buClr>
              <a:buSzPct val="120000"/>
              <a:buFont typeface="Wingdings" panose="05000000000000000000" pitchFamily="2" charset="2"/>
              <a:buChar char="l"/>
            </a:pPr>
            <a:r>
              <a:rPr lang="en-US" altLang="en-US" sz="2800" b="1">
                <a:solidFill>
                  <a:schemeClr val="accent1"/>
                </a:solidFill>
              </a:rPr>
              <a:t>	Examples:</a:t>
            </a:r>
            <a:endParaRPr lang="en-US" altLang="en-US" sz="2800" b="1"/>
          </a:p>
          <a:p>
            <a:pPr lvl="3">
              <a:buFontTx/>
              <a:buNone/>
            </a:pPr>
            <a:r>
              <a:rPr lang="en-US" altLang="en-US" sz="2800" b="1"/>
              <a:t>NaCl		</a:t>
            </a:r>
          </a:p>
          <a:p>
            <a:pPr lvl="3">
              <a:buFontTx/>
              <a:buNone/>
            </a:pPr>
            <a:r>
              <a:rPr lang="en-US" altLang="en-US" sz="2800" b="1"/>
              <a:t>ZnI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</a:p>
          <a:p>
            <a:pPr lvl="3">
              <a:buFontTx/>
              <a:buNone/>
            </a:pPr>
            <a:r>
              <a:rPr lang="en-US" altLang="en-US" sz="2800" b="1"/>
              <a:t>Al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endParaRPr lang="en-US" altLang="en-US" sz="1800" b="1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505200" y="2209800"/>
            <a:ext cx="293211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</a:rPr>
              <a:t>sodium chloride</a:t>
            </a:r>
          </a:p>
          <a:p>
            <a:endParaRPr lang="en-US" altLang="en-US" sz="2800" b="1">
              <a:solidFill>
                <a:schemeClr val="folHlink"/>
              </a:solidFill>
            </a:endParaRPr>
          </a:p>
          <a:p>
            <a:r>
              <a:rPr lang="en-US" altLang="en-US" sz="2800" b="1">
                <a:solidFill>
                  <a:schemeClr val="folHlink"/>
                </a:solidFill>
              </a:rPr>
              <a:t>zinc iodide</a:t>
            </a:r>
          </a:p>
          <a:p>
            <a:endParaRPr lang="en-US" altLang="en-US" sz="2800" b="1">
              <a:solidFill>
                <a:schemeClr val="folHlink"/>
              </a:solidFill>
            </a:endParaRPr>
          </a:p>
          <a:p>
            <a:r>
              <a:rPr lang="en-US" altLang="en-US" sz="2800" b="1">
                <a:solidFill>
                  <a:schemeClr val="folHlink"/>
                </a:solidFill>
              </a:rPr>
              <a:t>aluminum oxide</a:t>
            </a: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1"/>
              <a:t>	Complete the names of the following binary compounds:</a:t>
            </a:r>
          </a:p>
          <a:p>
            <a:pPr>
              <a:buFontTx/>
              <a:buNone/>
            </a:pPr>
            <a:r>
              <a:rPr lang="en-US" altLang="en-US" sz="2800" b="1"/>
              <a:t>	Na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N		sodium 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800" b="1"/>
              <a:t>	KBr		potassium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800" b="1"/>
              <a:t>	Al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aluminum 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800" b="1"/>
              <a:t>	MgS		_________________________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267268" name="LETSGO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9" fill="hold"/>
                                        <p:tgtEl>
                                          <p:spTgt spid="267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26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6858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Transition Metals</a:t>
            </a:r>
            <a:endParaRPr lang="en-US" altLang="en-US" sz="3400" b="1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Elements that can have more than one possible charge MUST have a Roman Numeral to indicate the charge on the individual ion.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</a:t>
            </a:r>
            <a:r>
              <a:rPr lang="en-US" altLang="en-US" sz="2800" b="1" u="sng">
                <a:solidFill>
                  <a:schemeClr val="folHlink"/>
                </a:solidFill>
              </a:rPr>
              <a:t>1+ or 2+              2+ or 3+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Cu</a:t>
            </a:r>
            <a:r>
              <a:rPr lang="en-US" altLang="en-US" sz="2800" b="1" baseline="30000">
                <a:solidFill>
                  <a:schemeClr val="folHlink"/>
                </a:solidFill>
              </a:rPr>
              <a:t>+</a:t>
            </a:r>
            <a:r>
              <a:rPr lang="en-US" altLang="en-US" sz="2800" b="1">
                <a:solidFill>
                  <a:schemeClr val="folHlink"/>
                </a:solidFill>
              </a:rPr>
              <a:t>,</a:t>
            </a:r>
            <a:r>
              <a:rPr lang="en-US" altLang="en-US" sz="2800" b="1" baseline="30000">
                <a:solidFill>
                  <a:schemeClr val="folHlink"/>
                </a:solidFill>
              </a:rPr>
              <a:t> </a:t>
            </a:r>
            <a:r>
              <a:rPr lang="en-US" altLang="en-US" sz="2800" b="1">
                <a:solidFill>
                  <a:schemeClr val="folHlink"/>
                </a:solidFill>
              </a:rPr>
              <a:t>Cu</a:t>
            </a:r>
            <a:r>
              <a:rPr lang="en-US" altLang="en-US" sz="2800" b="1" baseline="30000">
                <a:solidFill>
                  <a:schemeClr val="folHlink"/>
                </a:solidFill>
              </a:rPr>
              <a:t>2+</a:t>
            </a:r>
            <a:r>
              <a:rPr lang="en-US" altLang="en-US" sz="2800" b="1">
                <a:solidFill>
                  <a:schemeClr val="folHlink"/>
                </a:solidFill>
              </a:rPr>
              <a:t>	           Fe</a:t>
            </a:r>
            <a:r>
              <a:rPr lang="en-US" altLang="en-US" sz="2800" b="1" baseline="30000">
                <a:solidFill>
                  <a:schemeClr val="folHlink"/>
                </a:solidFill>
              </a:rPr>
              <a:t>2+</a:t>
            </a:r>
            <a:r>
              <a:rPr lang="en-US" altLang="en-US" sz="2800" b="1">
                <a:solidFill>
                  <a:schemeClr val="folHlink"/>
                </a:solidFill>
              </a:rPr>
              <a:t>, Fe</a:t>
            </a:r>
            <a:r>
              <a:rPr lang="en-US" altLang="en-US" sz="2800" b="1" baseline="30000">
                <a:solidFill>
                  <a:schemeClr val="folHlink"/>
                </a:solidFill>
              </a:rPr>
              <a:t>3+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copper(I) ion  </a:t>
            </a:r>
            <a:r>
              <a:rPr lang="en-US" altLang="en-US" sz="2800" b="1" baseline="30000">
                <a:solidFill>
                  <a:schemeClr val="folHlink"/>
                </a:solidFill>
              </a:rPr>
              <a:t>      </a:t>
            </a:r>
            <a:r>
              <a:rPr lang="en-US" altLang="en-US" sz="2800" b="1">
                <a:solidFill>
                  <a:schemeClr val="folHlink"/>
                </a:solidFill>
              </a:rPr>
              <a:t>iron(II) ion 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copper (II) ion    iron(III) ion</a:t>
            </a:r>
            <a:r>
              <a:rPr lang="en-US" altLang="en-US" sz="2800" b="1"/>
              <a:t>		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	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762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Names of Variable Ions</a:t>
            </a:r>
            <a:endParaRPr lang="en-US" alt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b="1"/>
              <a:t>	</a:t>
            </a:r>
            <a:r>
              <a:rPr lang="en-US" altLang="en-US" sz="2800" b="1"/>
              <a:t>These elements REQUIRE Roman Numerals because they can have more than one possible charge: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b="1"/>
              <a:t>	</a:t>
            </a:r>
            <a:r>
              <a:rPr lang="en-US" altLang="en-US" sz="2800" b="1">
                <a:solidFill>
                  <a:schemeClr val="accent1"/>
                </a:solidFill>
              </a:rPr>
              <a:t>anything except Group 1A, 2A, Ag, Zn, Cd, and Al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1800" b="1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1800" b="1">
                <a:solidFill>
                  <a:schemeClr val="accent1"/>
                </a:solidFill>
              </a:rPr>
              <a:t>		(You should already know the charges on these!)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1800" b="1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1800" b="1"/>
              <a:t>Or another way to say it is: Transition metals and the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  <a:r>
              <a:rPr lang="en-US" altLang="en-US" sz="1800" b="1">
                <a:solidFill>
                  <a:schemeClr val="folHlink"/>
                </a:solidFill>
              </a:rPr>
              <a:t>metals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  <a:r>
              <a:rPr lang="en-US" altLang="en-US" sz="1800" b="1"/>
              <a:t>in groups 4A and</a:t>
            </a:r>
            <a:r>
              <a:rPr lang="en-US" altLang="en-US" sz="1800" b="1">
                <a:solidFill>
                  <a:schemeClr val="hlink"/>
                </a:solidFill>
              </a:rPr>
              <a:t/>
            </a:r>
            <a:br>
              <a:rPr lang="en-US" altLang="en-US" sz="1800" b="1">
                <a:solidFill>
                  <a:schemeClr val="hlink"/>
                </a:solidFill>
              </a:rPr>
            </a:b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 5A (except Ag, Zn, Cd, and Al) require a Roman Numeral.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1800" b="1"/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4000" b="1"/>
              <a:t>	</a:t>
            </a:r>
            <a:r>
              <a:rPr lang="en-US" altLang="en-US" sz="3000" b="1"/>
              <a:t>FeCl</a:t>
            </a:r>
            <a:r>
              <a:rPr lang="en-US" altLang="en-US" sz="3000" b="1" baseline="-25000"/>
              <a:t>3</a:t>
            </a:r>
            <a:r>
              <a:rPr lang="en-US" altLang="en-US" sz="2800" b="1" baseline="-25000"/>
              <a:t>		</a:t>
            </a:r>
            <a:r>
              <a:rPr lang="en-US" altLang="en-US" sz="2800" b="1"/>
              <a:t>(Fe</a:t>
            </a:r>
            <a:r>
              <a:rPr lang="en-US" altLang="en-US" sz="2800" b="1" baseline="30000"/>
              <a:t>3+</a:t>
            </a:r>
            <a:r>
              <a:rPr lang="en-US" altLang="en-US" sz="2800" b="1"/>
              <a:t>)</a:t>
            </a:r>
            <a:r>
              <a:rPr lang="en-US" altLang="en-US" sz="2800" b="1" baseline="30000"/>
              <a:t> </a:t>
            </a:r>
            <a:r>
              <a:rPr lang="en-US" altLang="en-US" sz="2800" b="1"/>
              <a:t>	iron (III) chloride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	CuCl	 	(Cu</a:t>
            </a:r>
            <a:r>
              <a:rPr lang="en-US" altLang="en-US" sz="2800" b="1" baseline="30000"/>
              <a:t>+</a:t>
            </a:r>
            <a:r>
              <a:rPr lang="en-US" altLang="en-US" sz="2800" b="1"/>
              <a:t> ) 	copper (I) chloride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	SnF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         	(Sn</a:t>
            </a:r>
            <a:r>
              <a:rPr lang="en-US" altLang="en-US" sz="2800" b="1" baseline="30000"/>
              <a:t>4+</a:t>
            </a:r>
            <a:r>
              <a:rPr lang="en-US" altLang="en-US" sz="2800" b="1"/>
              <a:t>)</a:t>
            </a:r>
            <a:r>
              <a:rPr lang="en-US" altLang="en-US" sz="2800" b="1" baseline="30000"/>
              <a:t> </a:t>
            </a:r>
            <a:r>
              <a:rPr lang="en-US" altLang="en-US" sz="2800" b="1"/>
              <a:t>	tin (IV) fluoride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	PbCl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        	(Pb</a:t>
            </a:r>
            <a:r>
              <a:rPr lang="en-US" altLang="en-US" sz="2800" b="1" baseline="30000"/>
              <a:t>2+</a:t>
            </a:r>
            <a:r>
              <a:rPr lang="en-US" altLang="en-US" sz="2800" b="1"/>
              <a:t>)	lead (II) chloride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   	Fe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        	(Fe</a:t>
            </a:r>
            <a:r>
              <a:rPr lang="en-US" altLang="en-US" sz="2800" b="1" baseline="30000"/>
              <a:t>3+</a:t>
            </a:r>
            <a:r>
              <a:rPr lang="en-US" altLang="en-US" sz="2800" b="1"/>
              <a:t>)	iron (III) 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Examples of Older Names of Cations formed from Transition Metals</a:t>
            </a:r>
            <a:br>
              <a:rPr lang="en-US" altLang="en-US" sz="3600"/>
            </a:br>
            <a:r>
              <a:rPr lang="en-US" altLang="en-US" sz="2400"/>
              <a:t>(you do not have to memorize these)</a:t>
            </a:r>
          </a:p>
        </p:txBody>
      </p:sp>
      <p:pic>
        <p:nvPicPr>
          <p:cNvPr id="231427" name="Picture 3" descr="Table_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4850"/>
            <a:ext cx="7315200" cy="48831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9" name="Oval 5"/>
          <p:cNvSpPr>
            <a:spLocks noChangeArrowheads="1"/>
          </p:cNvSpPr>
          <p:nvPr/>
        </p:nvSpPr>
        <p:spPr bwMode="auto">
          <a:xfrm>
            <a:off x="1752600" y="6324600"/>
            <a:ext cx="5791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04800"/>
            <a:ext cx="7666037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latin typeface="Comic Sans MS" panose="030F0702030302020204" pitchFamily="66" charset="0"/>
              </a:rPr>
              <a:t>Forms of Chemical Bonds</a:t>
            </a:r>
            <a:endParaRPr lang="en-US" altLang="en-US" sz="5400">
              <a:latin typeface="Helvetica" panose="020B0604020202020204" pitchFamily="34" charset="0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325" y="1371600"/>
            <a:ext cx="520541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There are 3 forms bonding atoms:</a:t>
            </a:r>
          </a:p>
          <a:p>
            <a:pPr marL="285750" indent="-285750"/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Ionic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—complete 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transfer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of 1 or more electrons from one atom to another (one loses, the other gains)</a:t>
            </a:r>
            <a:endParaRPr lang="en-US" altLang="en-US" sz="28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/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Covalent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—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some valence electrons </a:t>
            </a:r>
            <a:r>
              <a:rPr lang="en-US" alt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shared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between atoms</a:t>
            </a:r>
          </a:p>
          <a:p>
            <a:pPr marL="285750" indent="-285750"/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_________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– holds atoms of a metal together</a:t>
            </a:r>
          </a:p>
          <a:p>
            <a:pPr marL="285750" indent="-285750"/>
            <a:endParaRPr lang="en-US" altLang="en-US" sz="2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488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30350"/>
            <a:ext cx="2406650" cy="2730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392113" y="1066800"/>
            <a:ext cx="82835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228600" y="4600575"/>
            <a:ext cx="2743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Most bonds are somewhere in between ionic and covalent.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1"/>
              <a:t>	Complete the names of the following binary compounds with variable metal ions: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FeBr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iron (_____) bromide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CuCl		copper (_____) chloride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SnO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___(_____ ) 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   Fe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Hg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		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273412" name="THINK!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9" fill="hold"/>
                                        <p:tgtEl>
                                          <p:spTgt spid="273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34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4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nitrate ion</a:t>
            </a:r>
          </a:p>
          <a:p>
            <a:pPr marL="285750" indent="-285750">
              <a:spcBef>
                <a:spcPct val="245000"/>
              </a:spcBef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4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nitrite ion</a:t>
            </a:r>
          </a:p>
        </p:txBody>
      </p:sp>
      <p:pic>
        <p:nvPicPr>
          <p:cNvPr id="259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339850"/>
            <a:ext cx="3048000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590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095750"/>
            <a:ext cx="3556000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59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5105400" cy="6096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5400">
                <a:solidFill>
                  <a:srgbClr val="EF9100"/>
                </a:solidFill>
                <a:latin typeface="Comic Sans MS" panose="030F0702030302020204" pitchFamily="66" charset="0"/>
              </a:rPr>
              <a:t>Polyatomic Ions</a:t>
            </a:r>
            <a:endParaRPr lang="en-US" altLang="en-US" sz="4800">
              <a:solidFill>
                <a:srgbClr val="EF91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You can make additional polyatomic ions by adding a H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+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to the ion!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 is carbonate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HCO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–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is hydrogen carbonate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</a:b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PO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4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–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is dihydrogen phosphate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HSO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4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–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is hydrogen sulfate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848600" cy="6096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5400">
                <a:solidFill>
                  <a:srgbClr val="EF9100"/>
                </a:solidFill>
                <a:latin typeface="Comic Sans MS" panose="030F0702030302020204" pitchFamily="66" charset="0"/>
              </a:rPr>
              <a:t>Polyatomic Ions</a:t>
            </a:r>
            <a:endParaRPr lang="en-US" altLang="en-US" sz="4800">
              <a:solidFill>
                <a:srgbClr val="EF91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838200"/>
          </a:xfrm>
        </p:spPr>
        <p:txBody>
          <a:bodyPr/>
          <a:lstStyle/>
          <a:p>
            <a:r>
              <a:rPr lang="en-US" altLang="en-US"/>
              <a:t>Ternary Ionic Nomenclature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386763" cy="5429250"/>
          </a:xfrm>
        </p:spPr>
        <p:txBody>
          <a:bodyPr/>
          <a:lstStyle/>
          <a:p>
            <a:pPr marL="287338" indent="-287338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Writing Formulas</a:t>
            </a:r>
            <a:endParaRPr lang="en-US" altLang="en-US"/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Write each ion, cation first.  Don’t show charges in the final formula.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Overall charge must equal </a:t>
            </a:r>
            <a:r>
              <a:rPr lang="en-US" altLang="en-US" b="1">
                <a:solidFill>
                  <a:schemeClr val="tx2"/>
                </a:solidFill>
              </a:rPr>
              <a:t>zero</a:t>
            </a:r>
            <a:r>
              <a:rPr lang="en-US" altLang="en-US" b="1"/>
              <a:t>.</a:t>
            </a:r>
          </a:p>
          <a:p>
            <a:pPr marL="636588" lvl="1" indent="-234950">
              <a:lnSpc>
                <a:spcPct val="90000"/>
              </a:lnSpc>
              <a:spcBef>
                <a:spcPct val="0"/>
              </a:spcBef>
            </a:pPr>
            <a:r>
              <a:rPr lang="en-US" altLang="en-US" b="1"/>
              <a:t>If charges cancel, just write symbols.</a:t>
            </a:r>
          </a:p>
          <a:p>
            <a:pPr marL="636588" lvl="1" indent="-234950">
              <a:lnSpc>
                <a:spcPct val="90000"/>
              </a:lnSpc>
              <a:spcBef>
                <a:spcPct val="0"/>
              </a:spcBef>
            </a:pPr>
            <a:r>
              <a:rPr lang="en-US" altLang="en-US" b="1"/>
              <a:t>If not, use subscripts to balance charges.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Use parentheses to show more than one of a particular </a:t>
            </a:r>
            <a:r>
              <a:rPr lang="en-US" altLang="en-US" b="1">
                <a:solidFill>
                  <a:schemeClr val="tx2"/>
                </a:solidFill>
              </a:rPr>
              <a:t>polyatomic ion</a:t>
            </a:r>
            <a:r>
              <a:rPr lang="en-US" altLang="en-US" b="1"/>
              <a:t>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Use </a:t>
            </a:r>
            <a:r>
              <a:rPr lang="en-US" altLang="en-US" b="1">
                <a:solidFill>
                  <a:schemeClr val="tx2"/>
                </a:solidFill>
              </a:rPr>
              <a:t>Roman numerals</a:t>
            </a:r>
            <a:r>
              <a:rPr lang="en-US" altLang="en-US" b="1"/>
              <a:t> indicate the ion’s </a:t>
            </a:r>
            <a:r>
              <a:rPr lang="en-US" altLang="en-US" b="1">
                <a:solidFill>
                  <a:schemeClr val="tx2"/>
                </a:solidFill>
              </a:rPr>
              <a:t>charge </a:t>
            </a:r>
            <a:r>
              <a:rPr lang="en-US" altLang="en-US" b="1"/>
              <a:t>when needed (stock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838200"/>
          </a:xfrm>
        </p:spPr>
        <p:txBody>
          <a:bodyPr/>
          <a:lstStyle/>
          <a:p>
            <a:r>
              <a:rPr lang="en-US" altLang="en-US"/>
              <a:t>Ternary Ionic Nomenclature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386763" cy="5429250"/>
          </a:xfrm>
        </p:spPr>
        <p:txBody>
          <a:bodyPr/>
          <a:lstStyle/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Sodium Sulfate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Na</a:t>
            </a:r>
            <a:r>
              <a:rPr lang="en-US" altLang="en-US" sz="2800" b="1" baseline="30000"/>
              <a:t>+</a:t>
            </a:r>
            <a:r>
              <a:rPr lang="en-US" altLang="en-US" sz="2800" b="1"/>
              <a:t>  and 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-2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Na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SO</a:t>
            </a:r>
            <a:r>
              <a:rPr lang="en-US" altLang="en-US" sz="2800" b="1" baseline="-25000"/>
              <a:t>4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Iron (III) hydroxide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Fe</a:t>
            </a:r>
            <a:r>
              <a:rPr lang="en-US" altLang="en-US" sz="2800" b="1" baseline="30000"/>
              <a:t>+3</a:t>
            </a:r>
            <a:r>
              <a:rPr lang="en-US" altLang="en-US" sz="2800" b="1"/>
              <a:t> and OH</a:t>
            </a:r>
            <a:r>
              <a:rPr lang="en-US" altLang="en-US" sz="2800" b="1" baseline="30000"/>
              <a:t>-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Fe(OH)</a:t>
            </a:r>
            <a:r>
              <a:rPr lang="en-US" altLang="en-US" sz="2800" b="1" baseline="-25000"/>
              <a:t>3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endParaRPr lang="en-US" altLang="en-US" sz="2800" b="1" baseline="-25000"/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Ammonium carbonate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NH</a:t>
            </a:r>
            <a:r>
              <a:rPr lang="en-US" altLang="en-US" sz="2800" b="1" baseline="-25000"/>
              <a:t>4</a:t>
            </a:r>
            <a:r>
              <a:rPr lang="en-US" altLang="en-US" sz="2800" b="1" baseline="30000"/>
              <a:t>+</a:t>
            </a:r>
            <a:r>
              <a:rPr lang="en-US" altLang="en-US" sz="2800" b="1"/>
              <a:t> and 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–2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(NH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CO</a:t>
            </a:r>
            <a:r>
              <a:rPr lang="en-US" altLang="en-US" sz="2800" b="1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1.  aluminum nitrate </a:t>
            </a:r>
          </a:p>
          <a:p>
            <a:pPr>
              <a:buFontTx/>
              <a:buNone/>
            </a:pPr>
            <a:r>
              <a:rPr lang="en-US" altLang="en-US" sz="2800" b="1"/>
              <a:t> 	  </a:t>
            </a:r>
            <a:r>
              <a:rPr lang="en-US" altLang="en-US" sz="2800" b="1">
                <a:solidFill>
                  <a:schemeClr val="accent1"/>
                </a:solidFill>
              </a:rPr>
              <a:t>a)  AlNO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          </a:t>
            </a:r>
            <a:r>
              <a:rPr lang="en-US" altLang="en-US" sz="2800" b="1">
                <a:solidFill>
                  <a:schemeClr val="accent1"/>
                </a:solidFill>
              </a:rPr>
              <a:t>b) Al(NO)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   	c)  Al(NO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2.  copper(II) nitrate</a:t>
            </a:r>
          </a:p>
          <a:p>
            <a:pPr>
              <a:buFontTx/>
              <a:buNone/>
            </a:pPr>
            <a:r>
              <a:rPr lang="en-US" altLang="en-US" sz="2800" b="1"/>
              <a:t>	   </a:t>
            </a:r>
            <a:r>
              <a:rPr lang="en-US" altLang="en-US" sz="2800" b="1">
                <a:solidFill>
                  <a:schemeClr val="accent1"/>
                </a:solidFill>
              </a:rPr>
              <a:t>a) CuNO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	b) Cu(NO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	c)  Cu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3.  Iron (III) hydroxide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</a:t>
            </a:r>
            <a:r>
              <a:rPr lang="en-US" altLang="en-US" sz="2800" b="1">
                <a:solidFill>
                  <a:schemeClr val="accent1"/>
                </a:solidFill>
              </a:rPr>
              <a:t>a)  FeOH	b)  Fe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OH		c)  Fe(OH)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endParaRPr lang="en-US" altLang="en-US" sz="28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2800" b="1"/>
              <a:t>4.  Tin(IV) hydroxide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   a)  Sn(OH)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r>
              <a:rPr lang="en-US" altLang="en-US" sz="2800" b="1">
                <a:solidFill>
                  <a:schemeClr val="accent1"/>
                </a:solidFill>
              </a:rPr>
              <a:t>   b)  Sn(OH)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     	c)  Sn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r>
              <a:rPr lang="en-US" altLang="en-US" sz="2800" b="1">
                <a:solidFill>
                  <a:schemeClr val="accent1"/>
                </a:solidFill>
              </a:rPr>
              <a:t>(OH)</a:t>
            </a:r>
            <a:endParaRPr lang="en-US" altLang="en-US" sz="2800" b="1"/>
          </a:p>
          <a:p>
            <a:pPr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3000"/>
          </a:p>
          <a:p>
            <a:endParaRPr lang="en-US" altLang="en-US"/>
          </a:p>
        </p:txBody>
      </p:sp>
      <p:pic>
        <p:nvPicPr>
          <p:cNvPr id="285700" name="APPLAUS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285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570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Naming Ternary Compounds</a:t>
            </a:r>
            <a:endParaRPr lang="en-US" alt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181600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altLang="en-US" sz="3000" b="1"/>
              <a:t>Contains at least 3 elements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altLang="en-US" sz="3000" b="1"/>
              <a:t>There MUST be at least one </a:t>
            </a:r>
            <a:r>
              <a:rPr lang="en-US" altLang="en-US" sz="3000" b="1">
                <a:solidFill>
                  <a:schemeClr val="accent1"/>
                </a:solidFill>
              </a:rPr>
              <a:t>polyatomic ion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(it helps to circle the ions)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altLang="en-US" sz="3000" b="1"/>
              <a:t>Examples: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/>
              <a:t>	Na</a:t>
            </a:r>
            <a:r>
              <a:rPr lang="en-US" altLang="en-US" sz="3000" b="1">
                <a:solidFill>
                  <a:schemeClr val="accent1"/>
                </a:solidFill>
              </a:rPr>
              <a:t>NO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		</a:t>
            </a:r>
            <a:r>
              <a:rPr lang="en-US" altLang="en-US" sz="3000" b="1"/>
              <a:t>Sodium </a:t>
            </a:r>
            <a:r>
              <a:rPr lang="en-US" altLang="en-US" sz="3000" b="1">
                <a:solidFill>
                  <a:schemeClr val="accent1"/>
                </a:solidFill>
              </a:rPr>
              <a:t>nitrate</a:t>
            </a:r>
            <a:endParaRPr lang="en-US" altLang="en-US" sz="3000" b="1"/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/>
              <a:t>	K</a:t>
            </a:r>
            <a:r>
              <a:rPr lang="en-US" altLang="en-US" sz="3000" b="1" baseline="-25000"/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SO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4</a:t>
            </a:r>
            <a:r>
              <a:rPr lang="en-US" altLang="en-US" sz="3000" b="1" baseline="-25000">
                <a:solidFill>
                  <a:srgbClr val="99FF33"/>
                </a:solidFill>
              </a:rPr>
              <a:t>		</a:t>
            </a:r>
            <a:r>
              <a:rPr lang="en-US" altLang="en-US" sz="3000" b="1"/>
              <a:t>Potassium </a:t>
            </a:r>
            <a:r>
              <a:rPr lang="en-US" altLang="en-US" sz="3000" b="1">
                <a:solidFill>
                  <a:schemeClr val="accent1"/>
                </a:solidFill>
              </a:rPr>
              <a:t>sulfate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99FF33"/>
                </a:solidFill>
              </a:rPr>
              <a:t>	</a:t>
            </a:r>
            <a:r>
              <a:rPr lang="en-US" altLang="en-US" sz="3000" b="1"/>
              <a:t>Al</a:t>
            </a:r>
            <a:r>
              <a:rPr lang="en-US" altLang="en-US" sz="3000" b="1">
                <a:solidFill>
                  <a:schemeClr val="accent1"/>
                </a:solidFill>
              </a:rPr>
              <a:t>(HCO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)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 baseline="-25000">
                <a:solidFill>
                  <a:srgbClr val="99FF33"/>
                </a:solidFill>
              </a:rPr>
              <a:t>	</a:t>
            </a:r>
            <a:r>
              <a:rPr lang="en-US" altLang="en-US" sz="3000" b="1"/>
              <a:t>Aluminum</a:t>
            </a:r>
            <a:r>
              <a:rPr lang="en-US" altLang="en-US" sz="3000" b="1">
                <a:solidFill>
                  <a:srgbClr val="99FF33"/>
                </a:solidFill>
              </a:rPr>
              <a:t> </a:t>
            </a:r>
            <a:r>
              <a:rPr lang="en-US" altLang="en-US" sz="3000" b="1">
                <a:solidFill>
                  <a:schemeClr val="accent1"/>
                </a:solidFill>
              </a:rPr>
              <a:t>bicarbonate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99FF33"/>
                </a:solidFill>
              </a:rPr>
              <a:t>				</a:t>
            </a:r>
            <a:r>
              <a:rPr lang="en-US" altLang="en-US" sz="3000" b="1">
                <a:solidFill>
                  <a:schemeClr val="accent1"/>
                </a:solidFill>
              </a:rPr>
              <a:t>or</a:t>
            </a:r>
            <a:r>
              <a:rPr lang="en-US" altLang="en-US" sz="3000" b="1">
                <a:solidFill>
                  <a:srgbClr val="99FF33"/>
                </a:solidFill>
              </a:rPr>
              <a:t> 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/>
              <a:t>				Aluminum</a:t>
            </a:r>
            <a:r>
              <a:rPr lang="en-US" altLang="en-US" sz="3000" b="1">
                <a:solidFill>
                  <a:srgbClr val="99FF33"/>
                </a:solidFill>
              </a:rPr>
              <a:t> </a:t>
            </a:r>
            <a:r>
              <a:rPr lang="en-US" altLang="en-US" sz="3000" b="1">
                <a:solidFill>
                  <a:schemeClr val="accent1"/>
                </a:solidFill>
              </a:rPr>
              <a:t>hydrogen carbonate</a:t>
            </a:r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99FF33"/>
                </a:solidFill>
              </a:rPr>
              <a:t>	</a:t>
            </a:r>
            <a:endParaRPr lang="en-US" altLang="en-US" sz="2800" b="1">
              <a:solidFill>
                <a:srgbClr val="99FF33"/>
              </a:solidFill>
            </a:endParaRPr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endParaRPr lang="en-US" altLang="en-US" sz="2800" b="1" baseline="30000"/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Match each set with the correct name:</a:t>
            </a:r>
          </a:p>
          <a:p>
            <a:pPr>
              <a:buFontTx/>
              <a:buNone/>
            </a:pPr>
            <a:r>
              <a:rPr lang="en-US" altLang="en-US" sz="2800" b="1"/>
              <a:t>1.</a:t>
            </a:r>
            <a:r>
              <a:rPr lang="en-US" altLang="en-US" sz="2800"/>
              <a:t>     	</a:t>
            </a:r>
            <a:r>
              <a:rPr lang="en-US" altLang="en-US" sz="2800" b="1"/>
              <a:t>Na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 magnesium sulfite</a:t>
            </a:r>
            <a:r>
              <a:rPr lang="en-US" altLang="en-US" sz="2800" b="1"/>
              <a:t> </a:t>
            </a:r>
          </a:p>
          <a:p>
            <a:pPr>
              <a:buFontTx/>
              <a:buNone/>
            </a:pPr>
            <a:r>
              <a:rPr lang="en-US" altLang="en-US" sz="2800" b="1"/>
              <a:t>		MgSO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b)   magnesium sulfate</a:t>
            </a: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		MgSO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c)   sodium carbonate </a:t>
            </a:r>
            <a:r>
              <a:rPr lang="en-US" altLang="en-US" sz="2800" b="1"/>
              <a:t>	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2800" b="1"/>
              <a:t>2 .	Ca(HCO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calcium carbonate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  	CaCO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b)   calcium phosphate</a:t>
            </a: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	     	Ca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(PO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 		</a:t>
            </a:r>
            <a:r>
              <a:rPr lang="en-US" altLang="en-US" sz="2800" b="1">
                <a:solidFill>
                  <a:schemeClr val="accent1"/>
                </a:solidFill>
              </a:rPr>
              <a:t>c)   calcium bicarbonate</a:t>
            </a:r>
            <a:endParaRPr lang="en-US" altLang="en-US" sz="3000" b="1"/>
          </a:p>
        </p:txBody>
      </p:sp>
      <p:pic>
        <p:nvPicPr>
          <p:cNvPr id="283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TRMGL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" fill="hold"/>
                                        <p:tgtEl>
                                          <p:spTgt spid="283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365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9144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Practice!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38100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Name the following: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Na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CaCO</a:t>
            </a:r>
            <a:r>
              <a:rPr lang="en-US" altLang="en-US" baseline="-25000"/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PbS</a:t>
            </a:r>
            <a:r>
              <a:rPr lang="en-US" altLang="en-US" baseline="-25000"/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Sn</a:t>
            </a:r>
            <a:r>
              <a:rPr lang="en-US" altLang="en-US" baseline="-25000"/>
              <a:t>3</a:t>
            </a:r>
            <a:r>
              <a:rPr lang="en-US" altLang="en-US"/>
              <a:t>N</a:t>
            </a:r>
            <a:r>
              <a:rPr lang="en-US" altLang="en-US" baseline="-25000"/>
              <a:t>2 </a:t>
            </a:r>
            <a:endParaRPr lang="en-US" altLang="en-US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Cu</a:t>
            </a:r>
            <a:r>
              <a:rPr lang="en-US" altLang="en-US" baseline="-25000"/>
              <a:t>3</a:t>
            </a:r>
            <a:r>
              <a:rPr lang="en-US" altLang="en-US"/>
              <a:t>PO</a:t>
            </a:r>
            <a:r>
              <a:rPr lang="en-US" altLang="en-US" baseline="-25000"/>
              <a:t>4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HgF</a:t>
            </a:r>
            <a:r>
              <a:rPr lang="en-US" altLang="en-US" baseline="-25000"/>
              <a:t>2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altLang="en-US"/>
          </a:p>
        </p:txBody>
      </p:sp>
      <p:pic>
        <p:nvPicPr>
          <p:cNvPr id="3123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tsPla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32" fill="hold"/>
                                        <p:tgtEl>
                                          <p:spTgt spid="312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Up… The Other Way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4876800" cy="541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Write the formula: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Copper (II) chlorate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Calcium nitride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Aluminum carbonate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Potassium bromide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Barium fluoride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Cesium hydroxide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6" name="Picture 6" descr="melbch2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Names</a:t>
            </a:r>
          </a:p>
        </p:txBody>
      </p:sp>
      <p:pic>
        <p:nvPicPr>
          <p:cNvPr id="302084" name="Picture 4" descr="ammoni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503738"/>
            <a:ext cx="3124200" cy="235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6172200" cy="5105400"/>
          </a:xfrm>
          <a:solidFill>
            <a:srgbClr val="5EA5FF">
              <a:alpha val="50000"/>
            </a:srgbClr>
          </a:solidFill>
          <a:ln/>
        </p:spPr>
        <p:txBody>
          <a:bodyPr/>
          <a:lstStyle/>
          <a:p>
            <a:r>
              <a:rPr lang="en-US" alt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lot of chemicals have common names as well as the proper IUPAC name.</a:t>
            </a:r>
          </a:p>
          <a:p>
            <a:r>
              <a:rPr lang="en-US" alt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Chemicals that should always be named by common name and never named by the IUPAC method are:</a:t>
            </a:r>
          </a:p>
          <a:p>
            <a:pPr lvl="1"/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="1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	water, not dihydrogen monoxide</a:t>
            </a:r>
          </a:p>
          <a:p>
            <a:pPr lvl="1"/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</a:t>
            </a:r>
            <a:r>
              <a:rPr lang="en-US" altLang="en-US" b="1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ammonia, not nitrogen trihydride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V="1">
            <a:off x="3048000" y="419100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819400" y="5715000"/>
            <a:ext cx="3810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990600"/>
          </a:xfrm>
        </p:spPr>
        <p:txBody>
          <a:bodyPr/>
          <a:lstStyle/>
          <a:p>
            <a:r>
              <a:rPr lang="en-US" altLang="en-US" sz="4400">
                <a:solidFill>
                  <a:schemeClr val="folHlink"/>
                </a:solidFill>
                <a:latin typeface="Comic Sans MS" panose="030F0702030302020204" pitchFamily="66" charset="0"/>
              </a:rPr>
              <a:t>Naming Molecular Compounds</a:t>
            </a:r>
            <a:endParaRPr lang="en-US" altLang="en-US">
              <a:solidFill>
                <a:schemeClr val="folHlink"/>
              </a:solidFill>
            </a:endParaRPr>
          </a:p>
        </p:txBody>
      </p:sp>
      <p:pic>
        <p:nvPicPr>
          <p:cNvPr id="2549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3129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2"/>
                </a:solidFill>
              </a:rPr>
              <a:t>CH</a:t>
            </a:r>
            <a:r>
              <a:rPr lang="en-US" altLang="en-US" sz="2000" b="1" baseline="-25000">
                <a:solidFill>
                  <a:schemeClr val="tx2"/>
                </a:solidFill>
              </a:rPr>
              <a:t>4 </a:t>
            </a:r>
            <a:r>
              <a:rPr lang="en-US" altLang="en-US" sz="2000" b="1">
                <a:solidFill>
                  <a:schemeClr val="tx2"/>
                </a:solidFill>
              </a:rPr>
              <a:t>methane</a:t>
            </a:r>
            <a:endParaRPr lang="en-US" altLang="en-US" sz="1600" b="1">
              <a:solidFill>
                <a:schemeClr val="hlink"/>
              </a:solidFill>
            </a:endParaRP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057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4724400" y="308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400" b="1">
              <a:solidFill>
                <a:schemeClr val="hlink"/>
              </a:solidFill>
            </a:endParaRPr>
          </a:p>
        </p:txBody>
      </p:sp>
      <p:pic>
        <p:nvPicPr>
          <p:cNvPr id="2549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14478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124200" y="5410200"/>
            <a:ext cx="221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BCl</a:t>
            </a:r>
            <a:r>
              <a:rPr lang="en-US" altLang="en-US" sz="2000" b="1" baseline="-25000"/>
              <a:t>3</a:t>
            </a:r>
            <a:r>
              <a:rPr lang="en-US" altLang="en-US" sz="2000" b="1"/>
              <a:t>  </a:t>
            </a:r>
            <a:br>
              <a:rPr lang="en-US" altLang="en-US" sz="2000" b="1"/>
            </a:br>
            <a:r>
              <a:rPr lang="en-US" altLang="en-US" sz="2000" b="1"/>
              <a:t>boron trichloride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3213100" y="2743200"/>
            <a:ext cx="271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CO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   Carbon dioxide</a:t>
            </a:r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5965825" y="1752600"/>
            <a:ext cx="2568575" cy="18002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/>
              <a:t>All are formed from two or more nonmetals. 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5943600" y="3733800"/>
            <a:ext cx="2743200" cy="265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/>
              <a:t>Ionic</a:t>
            </a:r>
            <a:r>
              <a:rPr lang="en-US" altLang="en-US" sz="2800" b="1"/>
              <a:t> compounds generally involve a metal and nonmetal </a:t>
            </a:r>
          </a:p>
          <a:p>
            <a:pPr eaLnBrk="0" hangingPunct="0"/>
            <a:r>
              <a:rPr lang="en-US" altLang="en-US" sz="2800" b="1"/>
              <a:t>(NaCl)</a:t>
            </a:r>
          </a:p>
        </p:txBody>
      </p:sp>
      <p:graphicFrame>
        <p:nvGraphicFramePr>
          <p:cNvPr id="254988" name="Object 12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533400" y="3657600"/>
          <a:ext cx="2239963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QuickTime Movie" r:id="rId8" imgW="1890215" imgH="1570213" progId="PlayerFrameClass">
                  <p:embed/>
                </p:oleObj>
              </mc:Choice>
              <mc:Fallback>
                <p:oleObj name="QuickTime Movie" r:id="rId8" imgW="1890215" imgH="1570213" progId="PlayerFrameClass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2239963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6" grpId="0" animBg="1" autoUpdateAnimBg="0"/>
      <p:bldP spid="25498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424863" cy="790575"/>
          </a:xfrm>
        </p:spPr>
        <p:txBody>
          <a:bodyPr/>
          <a:lstStyle/>
          <a:p>
            <a:r>
              <a:rPr lang="en-US" altLang="en-US" sz="3600"/>
              <a:t>Molecular (Covalent) Nomenclature</a:t>
            </a:r>
            <a:br>
              <a:rPr lang="en-US" altLang="en-US" sz="3600"/>
            </a:br>
            <a:r>
              <a:rPr lang="en-US" altLang="en-US" sz="3600"/>
              <a:t>for two </a:t>
            </a:r>
            <a:r>
              <a:rPr lang="en-US" altLang="en-US" sz="3600">
                <a:solidFill>
                  <a:schemeClr val="folHlink"/>
                </a:solidFill>
              </a:rPr>
              <a:t>non</a:t>
            </a:r>
            <a:r>
              <a:rPr lang="en-US" altLang="en-US" sz="3600"/>
              <a:t>metals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287338" indent="-287338">
              <a:spcBef>
                <a:spcPct val="100000"/>
              </a:spcBef>
            </a:pPr>
            <a:r>
              <a:rPr lang="en-US" altLang="en-US" b="1"/>
              <a:t>Prefix System </a:t>
            </a:r>
            <a:r>
              <a:rPr lang="en-US" altLang="en-US"/>
              <a:t>(binary compounds)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 altLang="en-US"/>
              <a:t>1.	</a:t>
            </a:r>
            <a:r>
              <a:rPr lang="en-US" altLang="en-US">
                <a:solidFill>
                  <a:schemeClr val="tx2"/>
                </a:solidFill>
              </a:rPr>
              <a:t>Less electronegative</a:t>
            </a:r>
            <a:r>
              <a:rPr lang="en-US" altLang="en-US"/>
              <a:t> atom </a:t>
            </a:r>
            <a:br>
              <a:rPr lang="en-US" altLang="en-US"/>
            </a:br>
            <a:r>
              <a:rPr lang="en-US" altLang="en-US"/>
              <a:t>comes first. 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 altLang="en-US"/>
              <a:t>2.	Add </a:t>
            </a:r>
            <a:r>
              <a:rPr lang="en-US" altLang="en-US">
                <a:solidFill>
                  <a:schemeClr val="tx2"/>
                </a:solidFill>
              </a:rPr>
              <a:t>prefixes</a:t>
            </a:r>
            <a:r>
              <a:rPr lang="en-US" altLang="en-US"/>
              <a:t> to indicate # of atoms.  Omit </a:t>
            </a:r>
            <a:r>
              <a:rPr lang="en-US" altLang="en-US">
                <a:solidFill>
                  <a:schemeClr val="tx2"/>
                </a:solidFill>
              </a:rPr>
              <a:t>mono-</a:t>
            </a:r>
            <a:r>
              <a:rPr lang="en-US" altLang="en-US"/>
              <a:t> prefix on the FIRST element.  </a:t>
            </a:r>
            <a:r>
              <a:rPr lang="en-US" altLang="en-US">
                <a:solidFill>
                  <a:schemeClr val="tx2"/>
                </a:solidFill>
              </a:rPr>
              <a:t>Mono-</a:t>
            </a:r>
            <a:r>
              <a:rPr lang="en-US" altLang="en-US"/>
              <a:t> is OPTIONAL on the SECOND element (in this class, it’s NOT optional!).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 altLang="en-US"/>
              <a:t>3.	Change the ending of the </a:t>
            </a:r>
            <a:br>
              <a:rPr lang="en-US" altLang="en-US"/>
            </a:br>
            <a:r>
              <a:rPr lang="en-US" altLang="en-US"/>
              <a:t>second element to </a:t>
            </a:r>
            <a:r>
              <a:rPr lang="en-US" altLang="en-US">
                <a:solidFill>
                  <a:schemeClr val="tx2"/>
                </a:solidFill>
              </a:rPr>
              <a:t>-ide</a:t>
            </a:r>
            <a:r>
              <a:rPr lang="en-US" altLang="en-US"/>
              <a:t>.</a:t>
            </a:r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6096000" y="2133600"/>
            <a:ext cx="2763838" cy="1554163"/>
            <a:chOff x="999" y="1684"/>
            <a:chExt cx="3570" cy="2007"/>
          </a:xfrm>
        </p:grpSpPr>
        <p:pic>
          <p:nvPicPr>
            <p:cNvPr id="289797" name="Picture 5" descr="pertab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1968"/>
              <a:ext cx="3115" cy="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9798" name="AutoShape 6"/>
            <p:cNvSpPr>
              <a:spLocks noChangeArrowheads="1"/>
            </p:cNvSpPr>
            <p:nvPr/>
          </p:nvSpPr>
          <p:spPr bwMode="auto">
            <a:xfrm>
              <a:off x="1969" y="1684"/>
              <a:ext cx="1916" cy="277"/>
            </a:xfrm>
            <a:prstGeom prst="leftArrow">
              <a:avLst>
                <a:gd name="adj1" fmla="val 50176"/>
                <a:gd name="adj2" fmla="val 103594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3333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AutoShape 7"/>
            <p:cNvSpPr>
              <a:spLocks noChangeArrowheads="1"/>
            </p:cNvSpPr>
            <p:nvPr/>
          </p:nvSpPr>
          <p:spPr bwMode="auto">
            <a:xfrm rot="-5400000">
              <a:off x="180" y="2557"/>
              <a:ext cx="1916" cy="277"/>
            </a:xfrm>
            <a:prstGeom prst="leftArrow">
              <a:avLst>
                <a:gd name="adj1" fmla="val 50907"/>
                <a:gd name="adj2" fmla="val 108654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00150" y="1365250"/>
            <a:ext cx="2981325" cy="4575175"/>
          </a:xfrm>
          <a:extLs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 b="1">
                <a:latin typeface="Comic Sans MS" panose="030F0702030302020204" pitchFamily="66" charset="0"/>
              </a:rPr>
              <a:t>	PREFIX</a:t>
            </a:r>
            <a:endParaRPr lang="en-US" altLang="en-US" sz="2800"/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mono-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di-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tri-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tetra-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penta-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hexa-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</a:t>
            </a:r>
            <a:r>
              <a:rPr lang="en-US" altLang="en-US" sz="2800"/>
              <a:t>hepta-</a:t>
            </a:r>
            <a:endParaRPr lang="en-US" altLang="en-US" sz="2800">
              <a:solidFill>
                <a:schemeClr val="tx2"/>
              </a:solidFill>
            </a:endParaRP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octa-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</a:t>
            </a:r>
            <a:r>
              <a:rPr lang="en-US" altLang="en-US" sz="2800"/>
              <a:t>nona-</a:t>
            </a:r>
            <a:endParaRPr lang="en-US" altLang="en-US" sz="2800">
              <a:solidFill>
                <a:schemeClr val="tx2"/>
              </a:solidFill>
            </a:endParaRP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deca-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70338" y="1365250"/>
            <a:ext cx="4013200" cy="4551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NUMBER</a:t>
            </a:r>
            <a:endParaRPr lang="en-US" altLang="en-US" sz="2800"/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1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2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3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4</a:t>
            </a:r>
            <a:endParaRPr lang="en-US" altLang="en-US" sz="2800"/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5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6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7</a:t>
            </a:r>
            <a:endParaRPr lang="en-US" altLang="en-US" sz="2800">
              <a:solidFill>
                <a:schemeClr val="tx2"/>
              </a:solidFill>
            </a:endParaRP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8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9</a:t>
            </a:r>
            <a:endParaRPr lang="en-US" altLang="en-US" sz="2800">
              <a:solidFill>
                <a:schemeClr val="tx2"/>
              </a:solidFill>
            </a:endParaRP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10</a:t>
            </a:r>
            <a:endParaRPr lang="en-US" altLang="en-US" sz="2800"/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1704975" y="1890713"/>
            <a:ext cx="57356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439150" cy="790575"/>
          </a:xfrm>
        </p:spPr>
        <p:txBody>
          <a:bodyPr/>
          <a:lstStyle/>
          <a:p>
            <a:r>
              <a:rPr lang="en-US" altLang="en-US"/>
              <a:t>Molecular Nomenclature Prefixes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/>
              <a:t>CCl</a:t>
            </a:r>
            <a:r>
              <a:rPr lang="en-US" altLang="en-US" b="1" baseline="-25000"/>
              <a:t>4</a:t>
            </a:r>
            <a:endParaRPr lang="en-US" altLang="en-US" b="1"/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N</a:t>
            </a:r>
            <a:r>
              <a:rPr lang="en-US" altLang="en-US" b="1" baseline="-25000"/>
              <a:t>2</a:t>
            </a:r>
            <a:r>
              <a:rPr lang="en-US" altLang="en-US" b="1"/>
              <a:t>O</a:t>
            </a:r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SF</a:t>
            </a:r>
            <a:r>
              <a:rPr lang="en-US" altLang="en-US" b="1" baseline="-25000"/>
              <a:t>6</a:t>
            </a:r>
            <a:endParaRPr lang="en-US" altLang="en-US"/>
          </a:p>
          <a:p>
            <a:pPr lvl="1">
              <a:lnSpc>
                <a:spcPct val="120000"/>
              </a:lnSpc>
            </a:pPr>
            <a:endParaRPr lang="en-US" alt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433388" y="2590800"/>
            <a:ext cx="5259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carbon tetrachloride 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433388" y="4037013"/>
            <a:ext cx="5259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dinitrogen monoxide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433388" y="5476875"/>
            <a:ext cx="722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sulfur hexafluoride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334375" cy="790575"/>
          </a:xfrm>
        </p:spPr>
        <p:txBody>
          <a:bodyPr/>
          <a:lstStyle/>
          <a:p>
            <a:r>
              <a:rPr lang="en-US" altLang="en-US"/>
              <a:t>Molecular Nomenclature: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utoUpdateAnimBg="0"/>
      <p:bldP spid="291844" grpId="0" autoUpdateAnimBg="0"/>
      <p:bldP spid="29184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79425" y="1946275"/>
            <a:ext cx="75358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/>
              <a:t>arsenic trichloride</a:t>
            </a:r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dinitrogen pentoxide</a:t>
            </a:r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tetraphosphorus decoxide</a:t>
            </a:r>
            <a:endParaRPr lang="en-US" altLang="en-US"/>
          </a:p>
          <a:p>
            <a:pPr lvl="1">
              <a:lnSpc>
                <a:spcPct val="120000"/>
              </a:lnSpc>
            </a:pPr>
            <a:endParaRPr lang="en-US" altLang="en-U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433388" y="2590800"/>
            <a:ext cx="5259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AsCl</a:t>
            </a:r>
            <a:r>
              <a:rPr lang="en-US" altLang="en-US" baseline="-25000"/>
              <a:t>3</a:t>
            </a:r>
            <a:r>
              <a:rPr lang="en-US" altLang="en-US"/>
              <a:t> 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433388" y="4049713"/>
            <a:ext cx="5259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5</a:t>
            </a:r>
            <a:endParaRPr lang="en-US" alt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433388" y="5476875"/>
            <a:ext cx="722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P</a:t>
            </a:r>
            <a:r>
              <a:rPr lang="en-US" altLang="en-US" baseline="-25000"/>
              <a:t>4</a:t>
            </a:r>
            <a:r>
              <a:rPr lang="en-US" altLang="en-US"/>
              <a:t>O</a:t>
            </a:r>
            <a:r>
              <a:rPr lang="en-US" altLang="en-US" baseline="-25000"/>
              <a:t>10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321675" cy="790575"/>
          </a:xfrm>
        </p:spPr>
        <p:txBody>
          <a:bodyPr/>
          <a:lstStyle/>
          <a:p>
            <a:r>
              <a:rPr lang="en-US" altLang="en-US"/>
              <a:t>More Molecular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utoUpdateAnimBg="0"/>
      <p:bldP spid="292868" grpId="0" autoUpdateAnimBg="0"/>
      <p:bldP spid="29286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 sz="3200" b="1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Fill in the blanks to complete the following names of covalent compounds.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30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CO   		carbon ______oxide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CO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		carbon _______________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PCl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		</a:t>
            </a:r>
            <a:r>
              <a:rPr lang="en-US" altLang="en-US" sz="2800" b="1">
                <a:solidFill>
                  <a:schemeClr val="accent1"/>
                </a:solidFill>
              </a:rPr>
              <a:t>phosphorus _______chloride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CCl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r>
              <a:rPr lang="en-US" altLang="en-US" sz="2800" b="1">
                <a:solidFill>
                  <a:schemeClr val="accent1"/>
                </a:solidFill>
              </a:rPr>
              <a:t>		carbon  ________chloride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N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O		_____nitrogen  _____oxide</a:t>
            </a:r>
          </a:p>
          <a:p>
            <a:pPr>
              <a:lnSpc>
                <a:spcPct val="150000"/>
              </a:lnSpc>
            </a:pP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7853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anthe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78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3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1.		P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5</a:t>
            </a:r>
            <a:r>
              <a:rPr lang="en-US" altLang="en-US" sz="2800" b="1">
                <a:solidFill>
                  <a:schemeClr val="accent1"/>
                </a:solidFill>
              </a:rPr>
              <a:t>		a)  phosphorus 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b)  phosphorus pentoxide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c)  diphosphorus pentoxide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2.		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7</a:t>
            </a:r>
            <a:r>
              <a:rPr lang="en-US" altLang="en-US" sz="2800" b="1" baseline="-25000">
                <a:solidFill>
                  <a:schemeClr val="accent1"/>
                </a:solidFill>
              </a:rPr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dichlorine  heptoxide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b)  dichlorine 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c)  chlorine heptoxide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</a:t>
            </a:r>
          </a:p>
          <a:p>
            <a:pPr>
              <a:buFontTx/>
              <a:buNone/>
            </a:pPr>
            <a:r>
              <a:rPr lang="en-US" altLang="en-US" sz="2800" b="1"/>
              <a:t>3.     	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chlorine	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b)  dichlorine	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c)  dichloride</a:t>
            </a:r>
          </a:p>
          <a:p>
            <a:endParaRPr lang="en-US" altLang="en-US"/>
          </a:p>
        </p:txBody>
      </p:sp>
      <p:pic>
        <p:nvPicPr>
          <p:cNvPr id="2805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6" fill="hold"/>
                                        <p:tgtEl>
                                          <p:spTgt spid="280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058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Overall strategy for naming chemical compounds.</a:t>
            </a:r>
          </a:p>
        </p:txBody>
      </p:sp>
      <p:pic>
        <p:nvPicPr>
          <p:cNvPr id="234499" name="Picture 3" descr="Zumdahl0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47783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/>
          <a:lstStyle/>
          <a:p>
            <a:r>
              <a:rPr lang="en-US" altLang="en-US" sz="2800"/>
              <a:t>A flow chart for naming binary compounds.</a:t>
            </a:r>
          </a:p>
        </p:txBody>
      </p:sp>
      <p:pic>
        <p:nvPicPr>
          <p:cNvPr id="232451" name="Picture 3" descr="Zumdahl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1713"/>
            <a:ext cx="6248400" cy="53990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Mixed Review </a:t>
            </a:r>
            <a:endParaRPr lang="en-US" alt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Name the following compounds:</a:t>
            </a:r>
          </a:p>
          <a:p>
            <a:pPr>
              <a:buFontTx/>
              <a:buNone/>
            </a:pPr>
            <a:r>
              <a:rPr lang="en-US" altLang="en-US" sz="2800" b="1"/>
              <a:t>1.  	CaO</a:t>
            </a:r>
          </a:p>
          <a:p>
            <a:pPr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		a)  calcium oxide		b) calcium(I) oxide</a:t>
            </a:r>
            <a:br>
              <a:rPr lang="en-US" altLang="en-US" sz="2400" b="1">
                <a:solidFill>
                  <a:schemeClr val="accent1"/>
                </a:solidFill>
              </a:rPr>
            </a:br>
            <a:r>
              <a:rPr lang="en-US" altLang="en-US" sz="2400" b="1">
                <a:solidFill>
                  <a:schemeClr val="accent1"/>
                </a:solidFill>
              </a:rPr>
              <a:t>	c)  calcium (II) oxide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altLang="en-US" sz="2400" b="1"/>
          </a:p>
          <a:p>
            <a:pPr>
              <a:buFontTx/>
              <a:buNone/>
            </a:pPr>
            <a:r>
              <a:rPr lang="en-US" altLang="en-US" sz="2800" b="1"/>
              <a:t>2.  	SnCl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 	</a:t>
            </a:r>
          </a:p>
          <a:p>
            <a:pPr>
              <a:buFontTx/>
              <a:buNone/>
            </a:pP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tin tetrachloride	b) tin(II) chloride  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c)  tin(IV) chloride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3.  	N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2800" b="1"/>
              <a:t>		</a:t>
            </a:r>
            <a:r>
              <a:rPr lang="en-US" altLang="en-US" sz="2400" b="1">
                <a:solidFill>
                  <a:schemeClr val="accent1"/>
                </a:solidFill>
              </a:rPr>
              <a:t>a)  nitrogen oxide   	b) dinitrogen trioxide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		</a:t>
            </a:r>
            <a:r>
              <a:rPr lang="en-US" altLang="en-US" sz="2400" b="1">
                <a:solidFill>
                  <a:schemeClr val="accent1"/>
                </a:solidFill>
              </a:rPr>
              <a:t>c)  nitrogen trioxide</a:t>
            </a:r>
          </a:p>
          <a:p>
            <a:pPr lvl="4">
              <a:buFontTx/>
              <a:buNone/>
            </a:pPr>
            <a:endParaRPr lang="en-US" altLang="en-US" sz="2800">
              <a:solidFill>
                <a:schemeClr val="accent1"/>
              </a:solidFill>
            </a:endParaRPr>
          </a:p>
        </p:txBody>
      </p:sp>
      <p:pic>
        <p:nvPicPr>
          <p:cNvPr id="275460" name="WhoWantsToBeA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46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4876800" y="609600"/>
            <a:ext cx="3429000" cy="1676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+ 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---&gt; </a:t>
            </a:r>
          </a:p>
          <a:p>
            <a:pPr algn="ctr" eaLnBrk="0" hangingPunct="0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COMPOUND</a:t>
            </a: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724400" y="3810000"/>
            <a:ext cx="3886200" cy="20574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neutral compound 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requires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equal number of + 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and - charges.</a:t>
            </a:r>
            <a:endParaRPr lang="en-US" altLang="en-US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886200" cy="1981200"/>
          </a:xfrm>
          <a:noFill/>
          <a:ln/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400">
                <a:solidFill>
                  <a:srgbClr val="EF9100"/>
                </a:solidFill>
                <a:latin typeface="Comic Sans MS" panose="030F0702030302020204" pitchFamily="66" charset="0"/>
              </a:rPr>
              <a:t>COMPOUNDS FORMED FROM IONS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8200" y="2667000"/>
            <a:ext cx="41148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4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+ Cl</a:t>
            </a:r>
            <a:r>
              <a:rPr lang="en-US" altLang="en-US" sz="4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--&gt; NaCl</a:t>
            </a: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285750" indent="-285750">
              <a:lnSpc>
                <a:spcPct val="80000"/>
              </a:lnSpc>
              <a:buFontTx/>
              <a:buNone/>
            </a:pPr>
            <a:endParaRPr lang="en-US" alt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088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95550"/>
            <a:ext cx="4000500" cy="353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 autoUpdateAnimBg="0"/>
      <p:bldP spid="250883" grpId="0" animBg="1" autoUpdateAnimBg="0"/>
      <p:bldP spid="25088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715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Name the following compounds:</a:t>
            </a:r>
          </a:p>
          <a:p>
            <a:pPr>
              <a:buFontTx/>
              <a:buNone/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1.     	CaO			</a:t>
            </a:r>
          </a:p>
          <a:p>
            <a:pPr>
              <a:buFontTx/>
              <a:buNone/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2.     	SnCl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3.		N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endParaRPr lang="en-US" altLang="en-US" sz="2800" b="1">
              <a:solidFill>
                <a:schemeClr val="accent1"/>
              </a:solidFill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		</a:t>
            </a:r>
            <a:r>
              <a:rPr lang="en-US" altLang="en-US" sz="2800">
                <a:solidFill>
                  <a:schemeClr val="accent1"/>
                </a:solidFill>
              </a:rPr>
              <a:t>	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343400" y="2540000"/>
            <a:ext cx="305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a)  calcium oxide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343400" y="3454400"/>
            <a:ext cx="318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800" b="1">
                <a:solidFill>
                  <a:schemeClr val="accent1"/>
                </a:solidFill>
              </a:rPr>
              <a:t>c)  tin(IV) chloride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343400" y="4521200"/>
            <a:ext cx="3881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b)  Dinitrogen trioxide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276485" grpId="0"/>
      <p:bldP spid="27648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Practice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4267200" cy="4724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Dinitrogen monoxide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Potassium sulfide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Copper (II) nitrate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Dichlorine heptoxide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Chromium (III) sulfate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Iron (III) sulfite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Calcium 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Barium carbonate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Iodine monochloride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Practice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048000" cy="4724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BaI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Ca(OH)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FeCO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Cu(ClO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CS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178800" cy="5429250"/>
          </a:xfrm>
        </p:spPr>
        <p:txBody>
          <a:bodyPr/>
          <a:lstStyle/>
          <a:p>
            <a:pPr marL="287338" indent="-287338"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Compounds that form H</a:t>
            </a:r>
            <a:r>
              <a:rPr lang="en-US" altLang="en-US" sz="24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 water.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Formulas usually begin with ‘H’.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 order to be an acid instead of a gas, binary acids must be aqueous (dissolved in water)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Ternary acids are ALL aqueous</a:t>
            </a:r>
          </a:p>
          <a:p>
            <a:pPr marL="287338" indent="-287338"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Examples: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hydrochloric acid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nitric acid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sulfuric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5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CFEB9"/>
                </a:solidFill>
              </a:rPr>
              <a:t>Acid Nomenclature Review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Oxygen</a:t>
            </a:r>
            <a:r>
              <a:rPr lang="en-US" alt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altLang="en-US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w/Oxygen </a:t>
            </a:r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An easy way to remember which goes with which…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“In the cafeteria, you </a:t>
            </a:r>
            <a:r>
              <a:rPr lang="en-US" alt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</a:t>
            </a: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something </a:t>
            </a:r>
            <a:r>
              <a:rPr lang="en-US" alt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</a:t>
            </a: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 Flowchart</a:t>
            </a:r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1876425" y="1524000"/>
          <a:ext cx="5332413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0" name="MS Org Chart" r:id="rId3" imgW="4539960" imgH="4324320" progId="OrgPlusWOPX.4">
                  <p:embed followColorScheme="full"/>
                </p:oleObj>
              </mc:Choice>
              <mc:Fallback>
                <p:oleObj name="MS Org Chart" r:id="rId3" imgW="4539960" imgH="432432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524000"/>
                        <a:ext cx="5332413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HBr 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433388" y="2590800"/>
            <a:ext cx="42275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 oxygen, 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</a:t>
            </a:r>
            <a:endParaRPr lang="en-US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433388" y="4037013"/>
            <a:ext cx="83518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Has oxygen, </a:t>
            </a:r>
            <a:r>
              <a:rPr lang="en-US" altLang="en-US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-ate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433388" y="5476875"/>
            <a:ext cx="45656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Has oxygen, </a:t>
            </a:r>
            <a:r>
              <a:rPr lang="en-US" altLang="en-US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-ite</a:t>
            </a:r>
            <a:endParaRPr lang="en-US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4529138" y="2582863"/>
            <a:ext cx="42338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bromic acid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4527550" y="4038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	carbon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ic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acid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4527550" y="5465763"/>
            <a:ext cx="38115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	sulfur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ous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acid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utoUpdateAnimBg="0"/>
      <p:bldP spid="322564" grpId="0" autoUpdateAnimBg="0"/>
      <p:bldP spid="322565" grpId="0" autoUpdateAnimBg="0"/>
      <p:bldP spid="322566" grpId="0" autoUpdateAnimBg="0"/>
      <p:bldP spid="322567" grpId="0" autoUpdateAnimBg="0"/>
      <p:bldP spid="32256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hydrofluoric acid</a:t>
            </a: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sulfuric acid</a:t>
            </a: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nitrous acid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33388" y="2590800"/>
            <a:ext cx="3060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 elements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433388" y="4037013"/>
            <a:ext cx="41719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 elements,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-ic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433388" y="5476875"/>
            <a:ext cx="416401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 elements,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-ous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6840538" y="2590800"/>
            <a:ext cx="19907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HF 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6838950" y="4038600"/>
            <a:ext cx="23050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4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6838950" y="5467350"/>
            <a:ext cx="226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HNO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</a:t>
            </a: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4356100" y="2590800"/>
            <a:ext cx="23256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F-</a:t>
            </a: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4354513" y="4038600"/>
            <a:ext cx="269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4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2-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4354513" y="5467350"/>
            <a:ext cx="2641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NO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-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autoUpdateAnimBg="0"/>
      <p:bldP spid="297988" grpId="0" autoUpdateAnimBg="0"/>
      <p:bldP spid="297989" grpId="0" autoUpdateAnimBg="0"/>
      <p:bldP spid="297990" grpId="0" autoUpdateAnimBg="0"/>
      <p:bldP spid="297991" grpId="0" autoUpdateAnimBg="0"/>
      <p:bldP spid="297992" grpId="0" autoUpdateAnimBg="0"/>
      <p:bldP spid="297994" grpId="0" autoUpdateAnimBg="0"/>
      <p:bldP spid="297995" grpId="0" autoUpdateAnimBg="0"/>
      <p:bldP spid="29799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 ‘Em!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667000" cy="3505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6181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306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1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Write the Formula!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962400" cy="3505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Hydrobromic acid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Nitrous acid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Carbonic acid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Phosphoric acid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Hydrotelluric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685800" y="344488"/>
            <a:ext cx="7704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Predicting Charges on Monatomic Ions</a:t>
            </a:r>
          </a:p>
          <a:p>
            <a:pPr algn="ctr" eaLnBrk="0" hangingPunct="0"/>
            <a:r>
              <a:rPr lang="en-US" alt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KNOW THESE !!!!</a:t>
            </a:r>
          </a:p>
        </p:txBody>
      </p:sp>
      <p:pic>
        <p:nvPicPr>
          <p:cNvPr id="257028" name="Picture 4" descr="char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36525" y="1182688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+1   +2                                                                     -3   -2   -1    0</a:t>
            </a: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457200" y="1676400"/>
            <a:ext cx="76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 flipH="1">
            <a:off x="990600" y="1600200"/>
            <a:ext cx="762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7162800" y="1676400"/>
            <a:ext cx="762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3" name="Line 9"/>
          <p:cNvSpPr>
            <a:spLocks noChangeShapeType="1"/>
          </p:cNvSpPr>
          <p:nvPr/>
        </p:nvSpPr>
        <p:spPr bwMode="auto">
          <a:xfrm flipH="1">
            <a:off x="7696200" y="1600200"/>
            <a:ext cx="762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8153400" y="1676400"/>
            <a:ext cx="76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 flipH="1">
            <a:off x="8763000" y="1676400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5486400" y="4800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bg2"/>
                </a:solidFill>
              </a:rPr>
              <a:t>Cd</a:t>
            </a:r>
            <a:r>
              <a:rPr lang="en-US" altLang="en-US" sz="1400" baseline="30000">
                <a:solidFill>
                  <a:schemeClr val="bg2"/>
                </a:solidFill>
              </a:rPr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nomenclature flowchart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Nomenclature Summary Flowchart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Now it’s Study Time</a:t>
            </a:r>
            <a:br>
              <a:rPr lang="en-US" altLang="en-US" sz="3600"/>
            </a:b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21400"/>
              <a:t>DONE</a:t>
            </a:r>
            <a:endParaRPr lang="en-US" altLang="en-US" sz="22000">
              <a:solidFill>
                <a:schemeClr val="hlink"/>
              </a:solidFill>
            </a:endParaRPr>
          </a:p>
        </p:txBody>
      </p:sp>
      <p:pic>
        <p:nvPicPr>
          <p:cNvPr id="308229" name="monster house don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308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29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/>
              <a:t>Rainbow Matrix Game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Link on Chemistry Geek.com on Chemistry I page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hlinkClick r:id="rId2"/>
              </a:rPr>
              <a:t>http://chemistrygeek.com/rainbow</a:t>
            </a:r>
            <a:endParaRPr lang="en-US" altLang="en-US" sz="2800" b="1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Use [ ] to represent subscripts since you can’t enter subscripts into the computer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So H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 would be H[2]O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And Al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(SO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 would be Al[2](SO[4])[3]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Additional Polyatomic Ions (you do not have to memorize these, but they are in the game!)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Borate = BO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-3</a:t>
            </a:r>
            <a:r>
              <a:rPr lang="en-US" altLang="en-US" sz="2800" b="1"/>
              <a:t>  ;  Silicate = SiO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-4</a:t>
            </a:r>
            <a:r>
              <a:rPr lang="en-US" altLang="en-US" sz="2800" b="1"/>
              <a:t>  ;</a:t>
            </a:r>
            <a:br>
              <a:rPr lang="en-US" altLang="en-US" sz="2800" b="1"/>
            </a:br>
            <a:r>
              <a:rPr lang="en-US" altLang="en-US" sz="2800" b="1"/>
              <a:t>Manganate = MnO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-2</a:t>
            </a:r>
            <a:r>
              <a:rPr lang="en-US" altLang="en-US" sz="2800" b="1"/>
              <a:t> (permanganate is 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2800">
                <a:solidFill>
                  <a:srgbClr val="EF9100"/>
                </a:solidFill>
                <a:latin typeface="Comic Sans MS" panose="030F0702030302020204" pitchFamily="66" charset="0"/>
              </a:rPr>
              <a:t>Properties of Ionic Compounds</a:t>
            </a:r>
            <a:r>
              <a:rPr lang="en-US" altLang="en-US" sz="2800">
                <a:solidFill>
                  <a:srgbClr val="EF9100"/>
                </a:solidFill>
              </a:rPr>
              <a:t/>
            </a:r>
            <a:br>
              <a:rPr lang="en-US" altLang="en-US" sz="2800">
                <a:solidFill>
                  <a:srgbClr val="EF9100"/>
                </a:solidFill>
              </a:rPr>
            </a:br>
            <a:r>
              <a:rPr lang="en-US" altLang="en-US" sz="2800">
                <a:solidFill>
                  <a:srgbClr val="EF9100"/>
                </a:solidFill>
              </a:rPr>
              <a:t>Forming NaCl from Na and Cl</a:t>
            </a:r>
            <a:r>
              <a:rPr lang="en-US" altLang="en-US" sz="2800" baseline="-25000">
                <a:solidFill>
                  <a:srgbClr val="EF9100"/>
                </a:solidFill>
              </a:rPr>
              <a:t>2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 metal atom can transfer an electron to a nonmetal.</a:t>
            </a:r>
          </a:p>
          <a:p>
            <a:pPr marL="285750" indent="-285750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resulting cation and anion are attracted to each other by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electrostatic forces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53958" name="03M10VD1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450" y="1962150"/>
            <a:ext cx="2095500" cy="1562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60" name="03M10AN1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019550"/>
            <a:ext cx="2286000" cy="1714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3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53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5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5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3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53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6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60"/>
                </p:tgtEl>
              </p:cMediaNode>
            </p:video>
          </p:childTnLst>
        </p:cTn>
      </p:par>
    </p:tnLst>
    <p:bldLst>
      <p:bldP spid="2539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162800" cy="8382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solidFill>
                  <a:srgbClr val="EF9100"/>
                </a:solidFill>
                <a:latin typeface="Comic Sans MS" panose="030F0702030302020204" pitchFamily="66" charset="0"/>
              </a:rPr>
              <a:t>IONIC COMPOUNDS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pic>
        <p:nvPicPr>
          <p:cNvPr id="2519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57372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1274763" y="1752600"/>
            <a:ext cx="2141537" cy="846138"/>
            <a:chOff x="803" y="1283"/>
            <a:chExt cx="1349" cy="533"/>
          </a:xfrm>
        </p:grpSpPr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803" y="1283"/>
              <a:ext cx="88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sz="4400" b="1"/>
                <a:t>NH</a:t>
              </a:r>
              <a:r>
                <a:rPr lang="en-US" altLang="en-US" sz="4400" b="1" baseline="-25000"/>
                <a:t>4</a:t>
              </a:r>
              <a:r>
                <a:rPr lang="en-US" altLang="en-US" sz="4400" b="1" baseline="30000"/>
                <a:t>+</a:t>
              </a:r>
            </a:p>
          </p:txBody>
        </p:sp>
        <p:sp>
          <p:nvSpPr>
            <p:cNvPr id="251910" name="Line 6"/>
            <p:cNvSpPr>
              <a:spLocks noChangeShapeType="1"/>
            </p:cNvSpPr>
            <p:nvPr/>
          </p:nvSpPr>
          <p:spPr bwMode="auto">
            <a:xfrm>
              <a:off x="1688" y="1592"/>
              <a:ext cx="46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1" name="Group 7"/>
          <p:cNvGrpSpPr>
            <a:grpSpLocks/>
          </p:cNvGrpSpPr>
          <p:nvPr/>
        </p:nvGrpSpPr>
        <p:grpSpPr bwMode="auto">
          <a:xfrm>
            <a:off x="1973263" y="3581400"/>
            <a:ext cx="1760537" cy="758825"/>
            <a:chOff x="1187" y="2531"/>
            <a:chExt cx="1109" cy="478"/>
          </a:xfrm>
        </p:grpSpPr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1187" y="2531"/>
              <a:ext cx="54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sz="4400" b="1"/>
                <a:t>Cl</a:t>
              </a:r>
              <a:r>
                <a:rPr lang="en-US" altLang="en-US" sz="4400" b="1" baseline="30000"/>
                <a:t>-</a:t>
              </a:r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>
              <a:off x="1784" y="2792"/>
              <a:ext cx="512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457200" y="6281738"/>
            <a:ext cx="54054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ammonium chloride, NH</a:t>
            </a:r>
            <a:r>
              <a:rPr lang="en-US" alt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9144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solidFill>
                  <a:srgbClr val="EF9100"/>
                </a:solidFill>
                <a:latin typeface="Comic Sans MS" panose="030F0702030302020204" pitchFamily="66" charset="0"/>
              </a:rPr>
              <a:t>Some Ionic Compounds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39000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altLang="en-US" sz="36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N</a:t>
            </a:r>
            <a:r>
              <a:rPr lang="en-US" altLang="en-US" sz="36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----&gt;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6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magnesium</a:t>
            </a:r>
            <a:r>
              <a:rPr lang="en-US" alt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nitride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</a:t>
            </a:r>
            <a:r>
              <a:rPr lang="en-US" altLang="en-US" sz="3600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4+</a:t>
            </a: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O</a:t>
            </a:r>
            <a:r>
              <a:rPr lang="en-US" altLang="en-US" sz="3600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----&gt;  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SnO</a:t>
            </a:r>
            <a:r>
              <a:rPr lang="en-US" altLang="en-US" sz="360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6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 (IV) oxide</a:t>
            </a:r>
          </a:p>
        </p:txBody>
      </p:sp>
      <p:pic>
        <p:nvPicPr>
          <p:cNvPr id="2529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116013"/>
            <a:ext cx="25495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5618163" y="3667125"/>
            <a:ext cx="29098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calcium fluoride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alt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+  2 F</a:t>
            </a:r>
            <a:r>
              <a:rPr lang="en-US" alt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---&gt;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 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038600" y="1295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CaF</a:t>
            </a:r>
            <a:r>
              <a:rPr lang="en-US" altLang="en-US" sz="2800" b="1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 autoUpdateAnimBg="0"/>
      <p:bldP spid="252933" grpId="0" autoUpdateAnimBg="0"/>
      <p:bldP spid="252934" grpId="0" autoUpdateAnimBg="0"/>
      <p:bldP spid="2529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Formulas of Ionic Compounds</a:t>
            </a:r>
            <a:endParaRPr lang="en-US" alt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87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Formulas of ionic compounds are determined from the charges on the ions</a:t>
            </a:r>
            <a:endParaRPr lang="en-US" altLang="en-US" sz="3000" b="1" baseline="30000"/>
          </a:p>
          <a:p>
            <a:pPr>
              <a:lnSpc>
                <a:spcPct val="40000"/>
              </a:lnSpc>
              <a:buFontTx/>
              <a:buNone/>
            </a:pPr>
            <a:endParaRPr lang="en-US" altLang="en-US" sz="3000" b="1" baseline="30000"/>
          </a:p>
          <a:p>
            <a:pPr>
              <a:lnSpc>
                <a:spcPct val="0"/>
              </a:lnSpc>
              <a:buFontTx/>
              <a:buNone/>
            </a:pPr>
            <a:endParaRPr lang="en-US" altLang="en-US" sz="3000" b="1" baseline="300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baseline="30000"/>
              <a:t>          </a:t>
            </a:r>
            <a:r>
              <a:rPr lang="en-US" altLang="en-US" sz="3000" b="1">
                <a:solidFill>
                  <a:schemeClr val="accent1"/>
                </a:solidFill>
              </a:rPr>
              <a:t>atoms			      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b="1" baseline="-25000">
                <a:sym typeface="Symbol" panose="05050102010706020507" pitchFamily="18" charset="2"/>
              </a:rPr>
              <a:t>                        </a:t>
            </a:r>
            <a:r>
              <a:rPr lang="en-US" altLang="en-US" sz="3000" b="1" baseline="-25000"/>
              <a:t> </a:t>
            </a:r>
            <a:r>
              <a:rPr lang="en-US" altLang="en-US" sz="3000" b="1" baseline="-25000">
                <a:sym typeface="Symbol" panose="05050102010706020507" pitchFamily="18" charset="2"/>
              </a:rPr>
              <a:t></a:t>
            </a:r>
            <a:r>
              <a:rPr lang="en-US" altLang="en-US" sz="3000" b="1" baseline="-25000"/>
              <a:t>			</a:t>
            </a:r>
            <a:r>
              <a:rPr lang="en-US" altLang="en-US" sz="3000" b="1" baseline="30000"/>
              <a:t>         </a:t>
            </a:r>
            <a:r>
              <a:rPr lang="en-US" altLang="en-US" sz="3000" b="1" baseline="-25000">
                <a:sym typeface="Symbol" panose="05050102010706020507" pitchFamily="18" charset="2"/>
              </a:rPr>
              <a:t></a:t>
            </a:r>
            <a:r>
              <a:rPr lang="en-US" altLang="en-US" sz="3000" b="1" baseline="-25000"/>
              <a:t> </a:t>
            </a:r>
            <a:r>
              <a:rPr lang="en-US" altLang="en-US" sz="3000" b="1" baseline="-25000">
                <a:sym typeface="Symbol" panose="05050102010706020507" pitchFamily="18" charset="2"/>
              </a:rPr>
              <a:t>    </a:t>
            </a:r>
            <a:r>
              <a:rPr lang="en-US" altLang="en-US" sz="3000" b="1">
                <a:sym typeface="Symbol" panose="05050102010706020507" pitchFamily="18" charset="2"/>
              </a:rPr>
              <a:t>–</a:t>
            </a:r>
            <a:endParaRPr lang="en-US" altLang="en-US" sz="3000" b="1" baseline="30000"/>
          </a:p>
          <a:p>
            <a:pPr>
              <a:buFontTx/>
              <a:buNone/>
            </a:pPr>
            <a:r>
              <a:rPr lang="en-US" altLang="en-US" sz="3000" b="1"/>
              <a:t>Na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 baseline="30000"/>
              <a:t> </a:t>
            </a:r>
            <a:r>
              <a:rPr lang="en-US" altLang="en-US" sz="3000" b="1"/>
              <a:t>	+ 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/>
              <a:t>  F  :  </a:t>
            </a:r>
            <a:r>
              <a:rPr lang="en-US" altLang="en-US" sz="3000" b="1">
                <a:sym typeface="Symbol" panose="05050102010706020507" pitchFamily="18" charset="2"/>
              </a:rPr>
              <a:t></a:t>
            </a:r>
            <a:r>
              <a:rPr lang="en-US" altLang="en-US" sz="3000" b="1"/>
              <a:t>	 Na</a:t>
            </a:r>
            <a:r>
              <a:rPr lang="en-US" altLang="en-US" sz="3000" b="1" baseline="30000"/>
              <a:t>+         </a:t>
            </a:r>
            <a:r>
              <a:rPr lang="en-US" altLang="en-US" sz="3000" b="1"/>
              <a:t>: F :   </a:t>
            </a:r>
            <a:r>
              <a:rPr lang="en-US" altLang="en-US" sz="3000" b="1">
                <a:sym typeface="Symbol" panose="05050102010706020507" pitchFamily="18" charset="2"/>
              </a:rPr>
              <a:t></a:t>
            </a:r>
            <a:r>
              <a:rPr lang="en-US" altLang="en-US" sz="3000" b="1"/>
              <a:t>   NaF</a:t>
            </a:r>
          </a:p>
          <a:p>
            <a:pPr>
              <a:buFontTx/>
              <a:buNone/>
            </a:pPr>
            <a:r>
              <a:rPr lang="en-US" altLang="en-US" sz="3000" b="1" baseline="30000">
                <a:sym typeface="Symbol" panose="05050102010706020507" pitchFamily="18" charset="2"/>
              </a:rPr>
              <a:t>                        </a:t>
            </a:r>
            <a:r>
              <a:rPr lang="en-US" altLang="en-US" sz="3000" b="1" baseline="30000"/>
              <a:t>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 baseline="30000"/>
              <a:t>		                      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 baseline="30000"/>
              <a:t>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endParaRPr lang="en-US" altLang="en-US" sz="3000" b="1" baseline="30000"/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sodium +  fluorine         sodium fluoride      formula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800" b="1"/>
              <a:t>   Charge balance:           </a:t>
            </a:r>
            <a:r>
              <a:rPr lang="en-US" altLang="en-US" sz="2800" b="1">
                <a:solidFill>
                  <a:schemeClr val="accent1"/>
                </a:solidFill>
              </a:rPr>
              <a:t>1+</a:t>
            </a:r>
            <a:r>
              <a:rPr lang="en-US" altLang="en-US" sz="2800" b="1"/>
              <a:t>            </a:t>
            </a:r>
            <a:r>
              <a:rPr lang="en-US" altLang="en-US" sz="2800" b="1">
                <a:solidFill>
                  <a:schemeClr val="accent1"/>
                </a:solidFill>
              </a:rPr>
              <a:t>1-</a:t>
            </a:r>
            <a:r>
              <a:rPr lang="en-US" altLang="en-US" sz="2800" b="1"/>
              <a:t>             = </a:t>
            </a:r>
            <a:r>
              <a:rPr lang="en-US" altLang="en-US" sz="2800" b="1">
                <a:solidFill>
                  <a:schemeClr val="accent1"/>
                </a:solidFill>
              </a:rPr>
              <a:t> 0</a:t>
            </a:r>
            <a:endParaRPr lang="en-US" altLang="en-US" sz="2800" b="1"/>
          </a:p>
          <a:p>
            <a:pPr>
              <a:buFontTx/>
              <a:buNone/>
            </a:pPr>
            <a:endParaRPr lang="en-US" altLang="en-US" sz="3000" b="1"/>
          </a:p>
          <a:p>
            <a:pPr>
              <a:buFontTx/>
              <a:buNone/>
            </a:pPr>
            <a:endParaRPr lang="en-US" altLang="en-US" sz="3000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36576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Ctemplate_copy">
  <a:themeElements>
    <a:clrScheme name="WoCtemplate_copy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WoCtemplate_cop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oCtemplate_copy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Ctemplate_copy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Ctemplate_cop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Ctemplate_copy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Ctemplate_copy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WoCtemplate_copy</Template>
  <TotalTime>630</TotalTime>
  <Words>1028</Words>
  <Application>Microsoft Office PowerPoint</Application>
  <PresentationFormat>On-screen Show (4:3)</PresentationFormat>
  <Paragraphs>404</Paragraphs>
  <Slides>52</Slides>
  <Notes>3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Comic Sans MS</vt:lpstr>
      <vt:lpstr>Helvetica</vt:lpstr>
      <vt:lpstr>Times</vt:lpstr>
      <vt:lpstr>Symbol</vt:lpstr>
      <vt:lpstr>Wingdings</vt:lpstr>
      <vt:lpstr>WoCtemplate_copy</vt:lpstr>
      <vt:lpstr>QuickTime Movie</vt:lpstr>
      <vt:lpstr>Microsoft Word Document</vt:lpstr>
      <vt:lpstr>MS Organization Chart 2.0</vt:lpstr>
      <vt:lpstr>PowerPoint Presentation</vt:lpstr>
      <vt:lpstr>Forms of Chemical Bonds</vt:lpstr>
      <vt:lpstr>Common Names</vt:lpstr>
      <vt:lpstr>COMPOUNDS FORMED FROM IONS</vt:lpstr>
      <vt:lpstr>PowerPoint Presentation</vt:lpstr>
      <vt:lpstr>Properties of Ionic Compounds Forming NaCl from Na and Cl2</vt:lpstr>
      <vt:lpstr>IONIC COMPOUNDS</vt:lpstr>
      <vt:lpstr>Some Ionic Compounds</vt:lpstr>
      <vt:lpstr>Formulas of Ionic Compounds</vt:lpstr>
      <vt:lpstr>Monatomic Ions</vt:lpstr>
      <vt:lpstr>Writing a Formula </vt:lpstr>
      <vt:lpstr>Learning Check </vt:lpstr>
      <vt:lpstr>Solution </vt:lpstr>
      <vt:lpstr>Naming Compounds</vt:lpstr>
      <vt:lpstr>Naming Binary Ionic Compounds</vt:lpstr>
      <vt:lpstr>Learning Check </vt:lpstr>
      <vt:lpstr>Transition Metals</vt:lpstr>
      <vt:lpstr>Names of Variable Ions</vt:lpstr>
      <vt:lpstr>Examples of Older Names of Cations formed from Transition Metals (you do not have to memorize these)</vt:lpstr>
      <vt:lpstr>Learning Check </vt:lpstr>
      <vt:lpstr>Polyatomic Ions</vt:lpstr>
      <vt:lpstr>Polyatomic Ions</vt:lpstr>
      <vt:lpstr>Ternary Ionic Nomenclature</vt:lpstr>
      <vt:lpstr>Ternary Ionic Nomenclature</vt:lpstr>
      <vt:lpstr>Learning Check </vt:lpstr>
      <vt:lpstr>Naming Ternary Compounds</vt:lpstr>
      <vt:lpstr>Learning Check </vt:lpstr>
      <vt:lpstr>Mixed Practice!</vt:lpstr>
      <vt:lpstr>Mixed Up… The Other Way</vt:lpstr>
      <vt:lpstr>Naming Molecular Compounds</vt:lpstr>
      <vt:lpstr>Molecular (Covalent) Nomenclature for two nonmetals</vt:lpstr>
      <vt:lpstr>Molecular Nomenclature Prefixes</vt:lpstr>
      <vt:lpstr>Molecular Nomenclature: Examples</vt:lpstr>
      <vt:lpstr>More Molecular Examples</vt:lpstr>
      <vt:lpstr>Learning Check </vt:lpstr>
      <vt:lpstr>Learning Check </vt:lpstr>
      <vt:lpstr>Overall strategy for naming chemical compounds.</vt:lpstr>
      <vt:lpstr>A flow chart for naming binary compounds.</vt:lpstr>
      <vt:lpstr>Mixed Review </vt:lpstr>
      <vt:lpstr>Solution </vt:lpstr>
      <vt:lpstr>Mixed Practice</vt:lpstr>
      <vt:lpstr>Mixed Practice</vt:lpstr>
      <vt:lpstr>Acid Nomenclature</vt:lpstr>
      <vt:lpstr>Acid Nomenclature Review</vt:lpstr>
      <vt:lpstr>Acid Nomenclature Flowchart</vt:lpstr>
      <vt:lpstr>Acid Nomenclature</vt:lpstr>
      <vt:lpstr>Acid Nomenclature</vt:lpstr>
      <vt:lpstr>Name ‘Em!</vt:lpstr>
      <vt:lpstr>Write the Formula!</vt:lpstr>
      <vt:lpstr>PowerPoint Presentation</vt:lpstr>
      <vt:lpstr>Now it’s Study Time  DONE</vt:lpstr>
      <vt:lpstr>Rainbow Matrix Game</vt:lpstr>
    </vt:vector>
  </TitlesOfParts>
  <Company/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Nomenclature</dc:title>
  <dc:subject>Chemistry I (High School)</dc:subject>
  <dc:creator>Neil Rapp</dc:creator>
  <cp:keywords>nomenclature, ionic compound, covalent compound, oxidation numbers, polyatomic ions</cp:keywords>
  <cp:lastModifiedBy>Rapp, Delbert N</cp:lastModifiedBy>
  <cp:revision>38</cp:revision>
  <dcterms:created xsi:type="dcterms:W3CDTF">2002-03-10T14:48:55Z</dcterms:created>
  <dcterms:modified xsi:type="dcterms:W3CDTF">2019-09-13T13:05:12Z</dcterms:modified>
</cp:coreProperties>
</file>