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53" r:id="rId3"/>
    <p:sldId id="354" r:id="rId4"/>
    <p:sldId id="355" r:id="rId5"/>
    <p:sldId id="384" r:id="rId6"/>
    <p:sldId id="391" r:id="rId7"/>
    <p:sldId id="446" r:id="rId8"/>
    <p:sldId id="394" r:id="rId9"/>
    <p:sldId id="396" r:id="rId10"/>
    <p:sldId id="392" r:id="rId11"/>
    <p:sldId id="393" r:id="rId12"/>
    <p:sldId id="399" r:id="rId13"/>
    <p:sldId id="385" r:id="rId14"/>
    <p:sldId id="400" r:id="rId15"/>
    <p:sldId id="386" r:id="rId16"/>
    <p:sldId id="266" r:id="rId17"/>
    <p:sldId id="358" r:id="rId18"/>
    <p:sldId id="444" r:id="rId19"/>
    <p:sldId id="359" r:id="rId20"/>
    <p:sldId id="361" r:id="rId21"/>
    <p:sldId id="362" r:id="rId22"/>
    <p:sldId id="367" r:id="rId23"/>
    <p:sldId id="383" r:id="rId24"/>
    <p:sldId id="286" r:id="rId25"/>
    <p:sldId id="401" r:id="rId26"/>
    <p:sldId id="402" r:id="rId27"/>
    <p:sldId id="285" r:id="rId28"/>
    <p:sldId id="405" r:id="rId29"/>
    <p:sldId id="277" r:id="rId30"/>
    <p:sldId id="278" r:id="rId31"/>
    <p:sldId id="403" r:id="rId32"/>
    <p:sldId id="284" r:id="rId33"/>
    <p:sldId id="283" r:id="rId34"/>
    <p:sldId id="387" r:id="rId35"/>
    <p:sldId id="445" r:id="rId36"/>
    <p:sldId id="388" r:id="rId37"/>
    <p:sldId id="259" r:id="rId38"/>
    <p:sldId id="258" r:id="rId39"/>
    <p:sldId id="260" r:id="rId40"/>
    <p:sldId id="262" r:id="rId41"/>
    <p:sldId id="264" r:id="rId42"/>
    <p:sldId id="357" r:id="rId43"/>
    <p:sldId id="411" r:id="rId44"/>
    <p:sldId id="414" r:id="rId45"/>
    <p:sldId id="412" r:id="rId46"/>
    <p:sldId id="413" r:id="rId47"/>
    <p:sldId id="415" r:id="rId48"/>
    <p:sldId id="426" r:id="rId49"/>
    <p:sldId id="428" r:id="rId50"/>
    <p:sldId id="429" r:id="rId51"/>
    <p:sldId id="448" r:id="rId52"/>
    <p:sldId id="430" r:id="rId53"/>
    <p:sldId id="432" r:id="rId54"/>
    <p:sldId id="434" r:id="rId55"/>
    <p:sldId id="438" r:id="rId56"/>
    <p:sldId id="436" r:id="rId57"/>
    <p:sldId id="437" r:id="rId58"/>
    <p:sldId id="424" r:id="rId59"/>
    <p:sldId id="439" r:id="rId60"/>
    <p:sldId id="440" r:id="rId61"/>
    <p:sldId id="441" r:id="rId62"/>
    <p:sldId id="442" r:id="rId63"/>
    <p:sldId id="443" r:id="rId64"/>
    <p:sldId id="371" r:id="rId65"/>
    <p:sldId id="372" r:id="rId66"/>
    <p:sldId id="373" r:id="rId67"/>
    <p:sldId id="381" r:id="rId68"/>
    <p:sldId id="374" r:id="rId69"/>
    <p:sldId id="375" r:id="rId70"/>
    <p:sldId id="376" r:id="rId71"/>
    <p:sldId id="447" r:id="rId72"/>
    <p:sldId id="378" r:id="rId73"/>
    <p:sldId id="379" r:id="rId74"/>
    <p:sldId id="380" r:id="rId75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001043"/>
    <a:srgbClr val="C1CEFF"/>
    <a:srgbClr val="FCFEB9"/>
    <a:srgbClr val="FFFF00"/>
    <a:srgbClr val="CC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8" autoAdjust="0"/>
    <p:restoredTop sz="94660"/>
  </p:normalViewPr>
  <p:slideViewPr>
    <p:cSldViewPr>
      <p:cViewPr varScale="1">
        <p:scale>
          <a:sx n="91" d="100"/>
          <a:sy n="91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13187028-6DF9-422A-89E1-E546CF4E0ACD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5097EEC6-1214-4FAF-8643-2985FE68B6E2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899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04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6969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7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45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0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24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1847"/>
            </a:gs>
            <a:gs pos="100000">
              <a:srgbClr val="CC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96313" y="16668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D73C66-0E76-46BE-919B-90737574BF50}" type="slidenum"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ABLFAC\Faculty_Lockers\SOU\NRAPP\My%20Documents\Chemistry%201%20Power%20Point\17M02AN2.avi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\\ABLFAC\Faculty_Lockers\SOU\NRAPP\My%20Documents\Chemistry%201%20Power%20Point\17M11AN3.avi" TargetMode="External"/><Relationship Id="rId1" Type="http://schemas.openxmlformats.org/officeDocument/2006/relationships/video" Target="file:///\\ABLFAC\Faculty_Lockers\SOU\NRAPP\My%20Documents\Chemistry%201%20Power%20Point\17M11AN2.avi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6.xml"/><Relationship Id="rId1" Type="http://schemas.openxmlformats.org/officeDocument/2006/relationships/video" Target="file:///\\ABLFAC\Faculty_Lockers\SOU\NRAPP\My%20Documents\Chemistry%201%20Power%20Point\17S12AN1.avi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\\ABLFAC\Faculty_Lockers\SOU\NRAPP\My%20Documents\Chemistry%201%20Power%20Point\17M03AN1.avi" TargetMode="Externa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1.avi" TargetMode="Externa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17M02AN2.avi" TargetMode="Externa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sou001\lockers\faculty-staff\nrapp\My%20Documents\Chemistry%201%20Power%20Point\05M14VD1.avi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fanfare%2007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785100" cy="417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1628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Chemistry of Acids and Bases</a:t>
            </a:r>
            <a:endParaRPr lang="en-US" altLang="en-US" sz="6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24600" y="1524000"/>
            <a:ext cx="2667000" cy="9144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– Chapter 19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HD – Chapter 16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ICP – Chapter 23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1981200"/>
            <a:ext cx="320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/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/>
          <a:lstStyle/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100" b="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“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asic 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lue”</a:t>
            </a:r>
          </a:p>
          <a:p>
            <a:pPr marL="342900" indent="-342900" algn="ctr">
              <a:buFontTx/>
              <a:buNone/>
              <a:defRPr/>
            </a:pPr>
            <a:endParaRPr lang="en-US" sz="2100" smtClean="0">
              <a:solidFill>
                <a:schemeClr val="bg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lip" r:id="rId3" imgW="997142" imgH="2286000" progId="MS_ClipArt_Gallery.2">
                  <p:embed/>
                </p:oleObj>
              </mc:Choice>
              <mc:Fallback>
                <p:oleObj name="Clip" r:id="rId3" imgW="997142" imgH="2286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996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Common Bases</a:t>
            </a:r>
            <a:endParaRPr lang="en-US" altLang="en-US" u="sng" smtClean="0">
              <a:solidFill>
                <a:srgbClr val="FCFEB9"/>
              </a:solidFill>
              <a:latin typeface="Comic Sans MS" panose="030F0702030302020204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</a:rPr>
              <a:t>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	sodium hydroxide	lye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KOH	potassium hydroxide	liquid soap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barium hydroxide	stabilizer for plastics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Mg(OH)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magnesium hydroxide	“MOM” Milk of magnesia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aluminum hydroxide	Maalox (antacid)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2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CFEB9"/>
                </a:solidFill>
              </a:rPr>
              <a:t>Arrhenius acid is a substance that produces H</a:t>
            </a:r>
            <a:r>
              <a:rPr lang="en-US" altLang="en-US" sz="2400" baseline="30000">
                <a:solidFill>
                  <a:srgbClr val="FCFEB9"/>
                </a:solidFill>
              </a:rPr>
              <a:t>+ </a:t>
            </a:r>
            <a:r>
              <a:rPr lang="en-US" altLang="en-US" sz="2400">
                <a:solidFill>
                  <a:srgbClr val="FCFEB9"/>
                </a:solidFill>
              </a:rPr>
              <a:t>(H</a:t>
            </a:r>
            <a:r>
              <a:rPr lang="en-US" altLang="en-US" sz="2400" baseline="-25000">
                <a:solidFill>
                  <a:srgbClr val="FCFEB9"/>
                </a:solidFill>
              </a:rPr>
              <a:t>3</a:t>
            </a:r>
            <a:r>
              <a:rPr lang="en-US" altLang="en-US" sz="2400">
                <a:solidFill>
                  <a:srgbClr val="FCFEB9"/>
                </a:solidFill>
              </a:rPr>
              <a:t>O</a:t>
            </a:r>
            <a:r>
              <a:rPr lang="en-US" altLang="en-US" sz="2400" baseline="30000">
                <a:solidFill>
                  <a:srgbClr val="FCFEB9"/>
                </a:solidFill>
              </a:rPr>
              <a:t>+</a:t>
            </a:r>
            <a:r>
              <a:rPr lang="en-US" altLang="en-US" sz="2400">
                <a:solidFill>
                  <a:srgbClr val="FCFEB9"/>
                </a:solidFill>
              </a:rPr>
              <a:t>) in water</a:t>
            </a:r>
          </a:p>
        </p:txBody>
      </p:sp>
      <p:pic>
        <p:nvPicPr>
          <p:cNvPr id="14339" name="Picture 3" descr="cha56011_040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ha56011_040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6868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793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CFEB9"/>
                </a:solidFill>
              </a:rPr>
              <a:t>Arrhenius base is a substance that produces OH</a:t>
            </a:r>
            <a:r>
              <a:rPr lang="en-US" altLang="en-US" sz="2400" baseline="30000">
                <a:solidFill>
                  <a:srgbClr val="FCFEB9"/>
                </a:solidFill>
              </a:rPr>
              <a:t>- </a:t>
            </a:r>
            <a:r>
              <a:rPr lang="en-US" altLang="en-US" sz="2400">
                <a:solidFill>
                  <a:srgbClr val="FCFEB9"/>
                </a:solidFill>
              </a:rPr>
              <a:t>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#2: Brønsted – Lowry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Acids – proton donor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Bases – proton acceptor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 “proton” is really just a hydrogen atom that has lost it’s electron!</a:t>
            </a:r>
          </a:p>
        </p:txBody>
      </p:sp>
      <p:pic>
        <p:nvPicPr>
          <p:cNvPr id="15364" name="Picture 7" descr="hydro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8100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71326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acid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donor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66FF33"/>
                </a:solidFill>
              </a:rPr>
              <a:t>base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acceptor</a:t>
            </a:r>
          </a:p>
        </p:txBody>
      </p:sp>
      <p:pic>
        <p:nvPicPr>
          <p:cNvPr id="16387" name="Picture 3" descr="cha56011_04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7629525" y="46228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FF33"/>
                </a:solidFill>
              </a:rPr>
              <a:t>conjugate</a:t>
            </a:r>
            <a:r>
              <a:rPr lang="en-US" altLang="en-US" sz="2000">
                <a:solidFill>
                  <a:srgbClr val="66FF33"/>
                </a:solidFill>
              </a:rPr>
              <a:t> </a:t>
            </a:r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conjugate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ACID-BASE THEORIES</a:t>
            </a:r>
            <a:endParaRPr lang="en-US" altLang="en-US" sz="4800" smtClean="0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57912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Brønsted definition means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water — and water is itself an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976938" cy="809625"/>
          </a:xfrm>
          <a:prstGeom prst="rect">
            <a:avLst/>
          </a:prstGeom>
          <a:solidFill>
            <a:srgbClr val="C1CE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609600" y="1676400"/>
            <a:ext cx="7594600" cy="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17M02AN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91000"/>
            <a:ext cx="38862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video>
          </p:childTnLst>
        </p:cTn>
      </p:par>
    </p:tnLst>
    <p:bldLst>
      <p:bldP spid="1433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 Pairs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Learning Check!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Label the acid, base, conjugate acid, and conjugate base in each reaction: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905000" y="3124200"/>
            <a:ext cx="460533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HCl + OH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Cl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828800" y="4892675"/>
            <a:ext cx="557688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HSO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</a:t>
            </a:r>
            <a:r>
              <a:rPr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34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 &amp; Base Definitions</a:t>
            </a:r>
            <a:endParaRPr lang="en-US" altLang="en-US" sz="4800" smtClean="0">
              <a:solidFill>
                <a:srgbClr val="0034D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8006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acid - a substance that accepts an electron pair</a:t>
            </a:r>
          </a:p>
        </p:txBody>
      </p:sp>
      <p:pic>
        <p:nvPicPr>
          <p:cNvPr id="109583" name="17M11A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819400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45878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base - a substance that donates an electron pair</a:t>
            </a: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80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1CEFF"/>
                </a:solidFill>
              </a:rPr>
              <a:t>Definition #3 – Lewis</a:t>
            </a:r>
            <a:r>
              <a:rPr lang="en-US" altLang="en-US"/>
              <a:t> </a:t>
            </a:r>
          </a:p>
        </p:txBody>
      </p:sp>
      <p:pic>
        <p:nvPicPr>
          <p:cNvPr id="109586" name="17M11AN3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95600" cy="2171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9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9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6"/>
                </p:tgtEl>
              </p:cMediaNode>
            </p:video>
          </p:childTnLst>
        </p:cTn>
      </p:par>
    </p:tnLst>
    <p:bldLst>
      <p:bldP spid="109570" grpId="0" build="p" autoUpdateAnimBg="0"/>
      <p:bldP spid="1095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hydronium ion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also an excellent example.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Acids &amp; Bases</a:t>
            </a:r>
            <a:endParaRPr lang="en-US" altLang="en-US" sz="4800" smtClean="0">
              <a:solidFill>
                <a:srgbClr val="FCFEB9"/>
              </a:solidFill>
            </a:endParaRPr>
          </a:p>
        </p:txBody>
      </p:sp>
      <p:sp>
        <p:nvSpPr>
          <p:cNvPr id="21508" name="Line 1028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771525" y="4343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Electron pair of the new O-H bond originates on the Lewis base.</a:t>
            </a:r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10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9513"/>
            <a:ext cx="5676900" cy="1658937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  <p:bldP spid="1126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Acid/Base Reaction</a:t>
            </a:r>
            <a:endParaRPr lang="en-US" alt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Acid-Base Interactions in Biology</a:t>
            </a:r>
            <a:endParaRPr lang="en-US" alt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heme group in hemoglobin can interact with 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CO.</a:t>
            </a:r>
          </a:p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Fe ion in hemoglobin is a Lewis acid</a:t>
            </a:r>
          </a:p>
          <a:p>
            <a:pPr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 can act as Lewis bases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5913"/>
            <a:ext cx="2895600" cy="2060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60525" y="62849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Heme group</a:t>
            </a:r>
          </a:p>
        </p:txBody>
      </p:sp>
      <p:pic>
        <p:nvPicPr>
          <p:cNvPr id="122890" name="17S12AN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2667000" cy="2424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2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890"/>
                </p:tgtEl>
              </p:cMediaNode>
            </p:video>
          </p:childTnLst>
        </p:cTn>
      </p:par>
    </p:tnLst>
    <p:bldLst>
      <p:bldP spid="1228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486400" cy="563880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scale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way of expressing the strength of acids and bases.  Instead of using very small numbers, we just use the NEGATIVE power of 10 on the Molarity of the 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(or OH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ion.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7  = acid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7 = neutral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7 = base</a:t>
            </a:r>
          </a:p>
        </p:txBody>
      </p:sp>
      <p:pic>
        <p:nvPicPr>
          <p:cNvPr id="24579" name="Picture 3" descr="Zumdahl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447925" cy="594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of Common Substances</a:t>
            </a:r>
            <a:endParaRPr lang="en-US" altLang="en-US" sz="44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8750300" cy="2814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Calculating the 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smtClean="0">
                <a:solidFill>
                  <a:srgbClr val="FFFF00"/>
                </a:solidFill>
              </a:rPr>
              <a:t>pH = - log [H+]</a:t>
            </a:r>
          </a:p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(Remember that the [ ] mean Molarity)</a:t>
            </a: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endParaRPr lang="en-US" altLang="en-US" sz="32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  <a:br>
              <a:rPr lang="en-US" altLang="en-US" sz="2800" baseline="300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(- 10)	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  <a:r>
              <a:rPr lang="en-US" altLang="en-US" sz="2800" smtClean="0">
                <a:solidFill>
                  <a:schemeClr val="bg1"/>
                </a:solidFill>
              </a:rPr>
              <a:t/>
            </a:r>
            <a:br>
              <a:rPr lang="en-US" altLang="en-US" sz="28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(- 4.74)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4.74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A 0.15 M solution of Hydrochloric acid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A 3.00 X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solution of Nitric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53340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antilog (10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of both</a:t>
            </a:r>
            <a:b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sides and get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000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</a:t>
            </a:r>
            <a:r>
              <a:rPr lang="en-US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4000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7.6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 to find antilog on your calculator, look for “Shift” or “2</a:t>
            </a:r>
            <a:r>
              <a:rPr lang="en-US" altLang="en-US" sz="2000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altLang="en-US" sz="2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function” and then the log button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3214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447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solution has a pH of 8.5.  What is the Molarity of hydrogen ions in the solution?</a:t>
            </a:r>
          </a:p>
          <a:p>
            <a:pPr>
              <a:defRPr/>
            </a:pPr>
            <a:endParaRPr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971800" y="2490788"/>
            <a:ext cx="5715000" cy="43672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8.5 = -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-8.5 = 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Antilog -8.5 = antilog (log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])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-8.5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3.16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-9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[H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>
              <a:spcBef>
                <a:spcPct val="50000"/>
              </a:spcBef>
              <a:defRPr/>
            </a:pPr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More About Water</a:t>
            </a:r>
            <a:endParaRPr lang="en-US" altLang="en-US" sz="4800" smtClean="0">
              <a:solidFill>
                <a:schemeClr val="hlink"/>
              </a:solidFill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7620000" cy="4114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can function as both an ACID and a BASE.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pure water there can be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AUTOIONIZATION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10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708525" cy="24495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609600" y="5410200"/>
            <a:ext cx="75025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Equilibrium constant for water = K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w</a:t>
            </a:r>
            <a:endParaRPr lang="en-US" alt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 =  [H</a:t>
            </a: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3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O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+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] [OH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-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] =</a:t>
            </a: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</a:rPr>
              <a:t> 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1.00 x 10</a:t>
            </a:r>
            <a:r>
              <a:rPr lang="en-US" alt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-14</a:t>
            </a: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at 25 </a:t>
            </a:r>
            <a:r>
              <a:rPr lang="en-US" altLang="en-US" sz="3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C</a:t>
            </a:r>
          </a:p>
        </p:txBody>
      </p:sp>
      <p:pic>
        <p:nvPicPr>
          <p:cNvPr id="25612" name="17M03AN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819400"/>
            <a:ext cx="2895600" cy="1781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103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12"/>
                </p:tgtEl>
              </p:cMediaNode>
            </p:video>
          </p:childTnLst>
        </p:cTn>
      </p:par>
    </p:tnLst>
    <p:bldLst>
      <p:bldP spid="25603" grpId="0" build="p" autoUpdateAnimBg="0"/>
      <p:bldP spid="256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7350" cy="4795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1143000"/>
          </a:xfrm>
          <a:noFill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More About Water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153400" cy="2590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32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[H</a:t>
            </a:r>
            <a:r>
              <a:rPr lang="en-US" altLang="en-US" sz="32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1.00 x 10</a:t>
            </a:r>
            <a:r>
              <a:rPr lang="en-US" alt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25 </a:t>
            </a:r>
            <a:r>
              <a:rPr lang="en-US" alt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 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so 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1.00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03300"/>
            <a:ext cx="6337300" cy="2730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57313" y="1038225"/>
            <a:ext cx="2917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FEBTechnical" charset="0"/>
              </a:rPr>
              <a:t>Autoionization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pOH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pOH are opposites!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 does not really exist, but it is useful for changing bases to pH.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 looks at the perspective of a base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pOH = - log [OH</a:t>
            </a:r>
            <a:r>
              <a:rPr lang="en-US" sz="3200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pOH are on opposite ends,</a:t>
            </a:r>
          </a:p>
          <a:p>
            <a:pPr lvl="3">
              <a:lnSpc>
                <a:spcPct val="80000"/>
              </a:lnSpc>
              <a:buFontTx/>
              <a:buNone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pOH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343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371600" y="5943600"/>
            <a:ext cx="1371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CFEB9"/>
                </a:solidFill>
              </a:rPr>
              <a:t>pH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276600" y="5943600"/>
            <a:ext cx="1371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CFEB9"/>
                </a:solidFill>
              </a:rPr>
              <a:t>[H</a:t>
            </a:r>
            <a:r>
              <a:rPr lang="en-US" altLang="en-US" sz="3200" b="1" baseline="30000">
                <a:solidFill>
                  <a:srgbClr val="FCFEB9"/>
                </a:solidFill>
              </a:rPr>
              <a:t>+</a:t>
            </a:r>
            <a:r>
              <a:rPr lang="en-US" altLang="en-US" sz="3200" b="1">
                <a:solidFill>
                  <a:srgbClr val="FCFEB9"/>
                </a:solidFill>
              </a:rPr>
              <a:t>]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181600" y="5943600"/>
            <a:ext cx="1371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CFEB9"/>
                </a:solidFill>
              </a:rPr>
              <a:t>[OH</a:t>
            </a:r>
            <a:r>
              <a:rPr lang="en-US" altLang="en-US" sz="3200" b="1" baseline="30000">
                <a:solidFill>
                  <a:srgbClr val="FCFEB9"/>
                </a:solidFill>
              </a:rPr>
              <a:t>-</a:t>
            </a:r>
            <a:r>
              <a:rPr lang="en-US" altLang="en-US" sz="3200" b="1">
                <a:solidFill>
                  <a:srgbClr val="FCFEB9"/>
                </a:solidFill>
              </a:rPr>
              <a:t>]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7086600" y="5943600"/>
            <a:ext cx="1371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CFEB9"/>
                </a:solidFill>
              </a:rPr>
              <a:t>pOH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</p:spPr>
        <p:txBody>
          <a:bodyPr/>
          <a:lstStyle/>
          <a:p>
            <a:pPr algn="l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altLang="en-US" sz="40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 of the 					0.0010 M NaOH solution?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[OH-] = 0.0010 (or 1.0 X 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pOH = - log 0.0010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pOH = 3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 = 14 – 3 = 11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 K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baseline="-25000" smtClean="0">
                <a:solidFill>
                  <a:schemeClr val="bg1"/>
                </a:solidFill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1.0 x 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- log (1.0 x 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11.00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altLang="en-US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20" name="Object 5"/>
          <p:cNvGraphicFramePr>
            <a:graphicFrameLocks/>
          </p:cNvGraphicFramePr>
          <p:nvPr/>
        </p:nvGraphicFramePr>
        <p:xfrm>
          <a:off x="5915025" y="4200525"/>
          <a:ext cx="26225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Microsoft ClipArt Gallery" r:id="rId3" imgW="5270500" imgH="4660900" progId="MS_ClipArt_Gallery">
                  <p:embed/>
                </p:oleObj>
              </mc:Choice>
              <mc:Fallback>
                <p:oleObj name="Microsoft ClipArt Gallery" r:id="rId3" imgW="5270500" imgH="466090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200525"/>
                        <a:ext cx="26225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FF33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altLang="en-US" sz="2400" b="1" baseline="30000">
                <a:solidFill>
                  <a:srgbClr val="66FF33"/>
                </a:solidFill>
              </a:rPr>
              <a:t>+</a:t>
            </a:r>
            <a:r>
              <a:rPr lang="en-US" altLang="en-US" sz="2400" b="1">
                <a:solidFill>
                  <a:srgbClr val="66FF33"/>
                </a:solidFill>
              </a:rPr>
              <a:t> ion concentration of the rainwater?</a:t>
            </a:r>
            <a:endParaRPr lang="en-US" altLang="en-US" sz="2000" b="1">
              <a:solidFill>
                <a:srgbClr val="66FF33"/>
              </a:solidFill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152400" y="2987675"/>
            <a:ext cx="8991600" cy="1368425"/>
            <a:chOff x="96" y="1882"/>
            <a:chExt cx="5664" cy="862"/>
          </a:xfrm>
        </p:grpSpPr>
        <p:sp>
          <p:nvSpPr>
            <p:cNvPr id="35845" name="Text Box 9"/>
            <p:cNvSpPr txBox="1">
              <a:spLocks noChangeArrowheads="1"/>
            </p:cNvSpPr>
            <p:nvPr/>
          </p:nvSpPr>
          <p:spPr bwMode="auto">
            <a:xfrm>
              <a:off x="528" y="2036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66FF33"/>
                  </a:solidFill>
                </a:rPr>
                <a:t>The OH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</a:t>
              </a:r>
              <a:r>
                <a:rPr lang="en-US" altLang="en-US" sz="2400" b="1">
                  <a:solidFill>
                    <a:srgbClr val="66FF33"/>
                  </a:solidFill>
                </a:rPr>
                <a:t> ion concentration of a blood sample is </a:t>
              </a:r>
              <a:br>
                <a:rPr lang="en-US" altLang="en-US" sz="2400" b="1">
                  <a:solidFill>
                    <a:srgbClr val="66FF33"/>
                  </a:solidFill>
                </a:rPr>
              </a:br>
              <a:r>
                <a:rPr lang="en-US" altLang="en-US" sz="2400" b="1">
                  <a:solidFill>
                    <a:srgbClr val="66FF33"/>
                  </a:solidFill>
                </a:rPr>
                <a:t>2.5 x 10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-7 </a:t>
              </a:r>
              <a:r>
                <a:rPr lang="en-US" altLang="en-US" sz="2400" b="1">
                  <a:solidFill>
                    <a:srgbClr val="66FF33"/>
                  </a:solidFill>
                </a:rPr>
                <a:t>M.  What is the pH of the blood?</a:t>
              </a:r>
              <a:endParaRPr lang="en-US" altLang="en-US" sz="2000" b="1">
                <a:solidFill>
                  <a:srgbClr val="66FF33"/>
                </a:solidFill>
              </a:endParaRPr>
            </a:p>
          </p:txBody>
        </p:sp>
        <p:graphicFrame>
          <p:nvGraphicFramePr>
            <p:cNvPr id="35846" name="Object 10"/>
            <p:cNvGraphicFramePr>
              <a:graphicFrameLocks noChangeAspect="1"/>
            </p:cNvGraphicFramePr>
            <p:nvPr/>
          </p:nvGraphicFramePr>
          <p:xfrm>
            <a:off x="96" y="188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0" name="Clip" r:id="rId5" imgW="856615" imgH="1637665" progId="MS_ClipArt_Gallery.2">
                    <p:embed/>
                  </p:oleObj>
                </mc:Choice>
                <mc:Fallback>
                  <p:oleObj name="Clip" r:id="rId5" imgW="856615" imgH="163766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8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06875" y="2716213"/>
            <a:ext cx="184150" cy="3667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4038600" y="1524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[OH</a:t>
            </a:r>
            <a:r>
              <a:rPr lang="en-US" sz="36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533400" y="3048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sz="3600" b="1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7010400" y="3048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pOH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3733800" y="57150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1981200" y="9906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1676400" y="7620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334000" y="4114800"/>
            <a:ext cx="2133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5029200" y="38862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rot="16320000" flipV="1">
            <a:off x="5600700" y="1028700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rot="16320000" flipH="1">
            <a:off x="5332413" y="1293813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rot="16320000" flipV="1">
            <a:off x="2173288" y="3849688"/>
            <a:ext cx="2133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rot="16320000" flipH="1">
            <a:off x="1905000" y="4114800"/>
            <a:ext cx="2057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 rot="3073826">
            <a:off x="6306344" y="1386681"/>
            <a:ext cx="1158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-pOH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 rot="3073826">
            <a:off x="3047207" y="4264818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-pH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 rot="3073826">
            <a:off x="1851025" y="4918076"/>
            <a:ext cx="1493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-Log[H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 rot="3073826">
            <a:off x="5087144" y="2029619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Log[OH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 rot="19069411">
            <a:off x="5053013" y="4310063"/>
            <a:ext cx="1627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14 - pOH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 rot="19069411">
            <a:off x="5886450" y="5183188"/>
            <a:ext cx="1350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14 - pH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 rot="19069411">
            <a:off x="1474788" y="808038"/>
            <a:ext cx="1801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 x 10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-14</a:t>
            </a:r>
            <a:endParaRPr lang="en-US" sz="2800">
              <a:solidFill>
                <a:srgbClr val="1008A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[OH</a:t>
            </a:r>
            <a:r>
              <a:rPr lang="en-US" sz="2800" baseline="300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>
                <a:solidFill>
                  <a:srgbClr val="1008A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 rot="19069411">
            <a:off x="2514600" y="1830388"/>
            <a:ext cx="1801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 x 10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-14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[H</a:t>
            </a:r>
            <a:r>
              <a:rPr 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8200" y="15875"/>
            <a:ext cx="75390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hlink"/>
                </a:solidFill>
              </a:rPr>
              <a:t>Calculating [H</a:t>
            </a:r>
            <a:r>
              <a:rPr lang="en-US" altLang="en-US" sz="3200" b="1" baseline="-25000">
                <a:solidFill>
                  <a:schemeClr val="hlink"/>
                </a:solidFill>
              </a:rPr>
              <a:t>3</a:t>
            </a:r>
            <a:r>
              <a:rPr lang="en-US" altLang="en-US" sz="3200" b="1">
                <a:solidFill>
                  <a:schemeClr val="hlink"/>
                </a:solidFill>
              </a:rPr>
              <a:t>O</a:t>
            </a:r>
            <a:r>
              <a:rPr lang="en-US" altLang="en-US" sz="3200" b="1" baseline="30000">
                <a:solidFill>
                  <a:schemeClr val="hlink"/>
                </a:solidFill>
              </a:rPr>
              <a:t>+</a:t>
            </a:r>
            <a:r>
              <a:rPr lang="en-US" altLang="en-US" sz="3200" b="1">
                <a:solidFill>
                  <a:schemeClr val="hlink"/>
                </a:solidFill>
              </a:rPr>
              <a:t>], pH, [OH</a:t>
            </a:r>
            <a:r>
              <a:rPr lang="en-US" altLang="en-US" sz="3200" b="1" baseline="30000">
                <a:solidFill>
                  <a:schemeClr val="hlink"/>
                </a:solidFill>
              </a:rPr>
              <a:t>-</a:t>
            </a:r>
            <a:r>
              <a:rPr lang="en-US" altLang="en-US" sz="3200" b="1">
                <a:solidFill>
                  <a:schemeClr val="hlink"/>
                </a:solidFill>
              </a:rPr>
              <a:t>], and pOH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27000" y="685800"/>
            <a:ext cx="8940800" cy="0"/>
          </a:xfrm>
          <a:prstGeom prst="line">
            <a:avLst/>
          </a:prstGeom>
          <a:noFill/>
          <a:ln w="127000">
            <a:solidFill>
              <a:srgbClr val="8901F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1913" y="708025"/>
            <a:ext cx="832008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CFEB9"/>
                </a:solidFill>
              </a:rPr>
              <a:t>Problem 1:    A chemist dilutes concentrated hydrochloric acid to make two solutions: (a) 3.0 </a:t>
            </a:r>
            <a:r>
              <a:rPr lang="en-US" altLang="en-US" sz="2800" b="1" i="1">
                <a:solidFill>
                  <a:srgbClr val="FCFEB9"/>
                </a:solidFill>
              </a:rPr>
              <a:t>M</a:t>
            </a:r>
            <a:r>
              <a:rPr lang="en-US" altLang="en-US" sz="2800" b="1">
                <a:solidFill>
                  <a:srgbClr val="FCFEB9"/>
                </a:solidFill>
              </a:rPr>
              <a:t> and (b) 0.0024 </a:t>
            </a:r>
            <a:r>
              <a:rPr lang="en-US" altLang="en-US" sz="2800" b="1" i="1">
                <a:solidFill>
                  <a:srgbClr val="FCFEB9"/>
                </a:solidFill>
              </a:rPr>
              <a:t>M</a:t>
            </a:r>
            <a:r>
              <a:rPr lang="en-US" altLang="en-US" sz="2800" b="1">
                <a:solidFill>
                  <a:srgbClr val="FCFEB9"/>
                </a:solidFill>
              </a:rPr>
              <a:t>. Calculate the [H</a:t>
            </a:r>
            <a:r>
              <a:rPr lang="en-US" altLang="en-US" sz="2800" b="1" baseline="-25000">
                <a:solidFill>
                  <a:srgbClr val="FCFEB9"/>
                </a:solidFill>
              </a:rPr>
              <a:t>3</a:t>
            </a:r>
            <a:r>
              <a:rPr lang="en-US" altLang="en-US" sz="2800" b="1">
                <a:solidFill>
                  <a:srgbClr val="FCFEB9"/>
                </a:solidFill>
              </a:rPr>
              <a:t>O</a:t>
            </a:r>
            <a:r>
              <a:rPr lang="en-US" altLang="en-US" sz="2800" b="1" baseline="30000">
                <a:solidFill>
                  <a:srgbClr val="FCFEB9"/>
                </a:solidFill>
              </a:rPr>
              <a:t>+</a:t>
            </a:r>
            <a:r>
              <a:rPr lang="en-US" altLang="en-US" sz="2800" b="1">
                <a:solidFill>
                  <a:srgbClr val="FCFEB9"/>
                </a:solidFill>
              </a:rPr>
              <a:t>], pH, [OH</a:t>
            </a:r>
            <a:r>
              <a:rPr lang="en-US" altLang="en-US" sz="2800" b="1" baseline="30000">
                <a:solidFill>
                  <a:srgbClr val="FCFEB9"/>
                </a:solidFill>
              </a:rPr>
              <a:t>-</a:t>
            </a:r>
            <a:r>
              <a:rPr lang="en-US" altLang="en-US" sz="2800" b="1">
                <a:solidFill>
                  <a:srgbClr val="FCFEB9"/>
                </a:solidFill>
              </a:rPr>
              <a:t>], and pOH of the two solutions at 25°C.</a:t>
            </a:r>
          </a:p>
          <a:p>
            <a:endParaRPr lang="en-US" altLang="en-US" sz="2400" b="1">
              <a:solidFill>
                <a:srgbClr val="FCFEB9"/>
              </a:solidFill>
            </a:endParaRPr>
          </a:p>
          <a:p>
            <a:endParaRPr lang="en-US" altLang="en-US" sz="2400" b="1">
              <a:solidFill>
                <a:srgbClr val="FCFEB9"/>
              </a:solidFill>
            </a:endParaRPr>
          </a:p>
          <a:p>
            <a:r>
              <a:rPr lang="en-US" altLang="en-US" sz="2800" b="1">
                <a:solidFill>
                  <a:srgbClr val="FCFEB9"/>
                </a:solidFill>
              </a:rPr>
              <a:t>Problem 2:  What is the [H</a:t>
            </a:r>
            <a:r>
              <a:rPr lang="en-US" altLang="en-US" sz="2800" b="1" baseline="-25000">
                <a:solidFill>
                  <a:srgbClr val="FCFEB9"/>
                </a:solidFill>
              </a:rPr>
              <a:t>3</a:t>
            </a:r>
            <a:r>
              <a:rPr lang="en-US" altLang="en-US" sz="2800" b="1">
                <a:solidFill>
                  <a:srgbClr val="FCFEB9"/>
                </a:solidFill>
              </a:rPr>
              <a:t>O</a:t>
            </a:r>
            <a:r>
              <a:rPr lang="en-US" altLang="en-US" sz="2800" b="1" baseline="30000">
                <a:solidFill>
                  <a:srgbClr val="FCFEB9"/>
                </a:solidFill>
              </a:rPr>
              <a:t>+</a:t>
            </a:r>
            <a:r>
              <a:rPr lang="en-US" altLang="en-US" sz="2800" b="1">
                <a:solidFill>
                  <a:srgbClr val="FCFEB9"/>
                </a:solidFill>
              </a:rPr>
              <a:t>], [OH</a:t>
            </a:r>
            <a:r>
              <a:rPr lang="en-US" altLang="en-US" sz="2800" b="1" baseline="30000">
                <a:solidFill>
                  <a:srgbClr val="FCFEB9"/>
                </a:solidFill>
              </a:rPr>
              <a:t>-</a:t>
            </a:r>
            <a:r>
              <a:rPr lang="en-US" altLang="en-US" sz="2800" b="1">
                <a:solidFill>
                  <a:srgbClr val="FCFEB9"/>
                </a:solidFill>
              </a:rPr>
              <a:t>], and pOH of a solution with pH = 3.67? Is this an acid, base, or neutral?</a:t>
            </a:r>
          </a:p>
          <a:p>
            <a:endParaRPr lang="en-US" altLang="en-US" sz="2800" b="1">
              <a:solidFill>
                <a:srgbClr val="FCFEB9"/>
              </a:solidFill>
            </a:endParaRPr>
          </a:p>
          <a:p>
            <a:endParaRPr lang="en-US" altLang="en-US" sz="2800" b="1">
              <a:solidFill>
                <a:srgbClr val="FCFEB9"/>
              </a:solidFill>
            </a:endParaRPr>
          </a:p>
          <a:p>
            <a:r>
              <a:rPr lang="en-US" altLang="en-US" sz="2800" b="1">
                <a:solidFill>
                  <a:srgbClr val="FCFEB9"/>
                </a:solidFill>
              </a:rPr>
              <a:t>Problem 3:  Problem #2 with pH = 8.05?</a:t>
            </a:r>
            <a:r>
              <a:rPr lang="en-US" altLang="en-US" sz="280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890713" y="3719513"/>
            <a:ext cx="257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905000" y="5181600"/>
            <a:ext cx="180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chemeClr val="hlink"/>
              </a:solidFill>
              <a:latin typeface="Times" panose="02020603050405020304" pitchFamily="18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043113" y="5472113"/>
            <a:ext cx="1809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" panose="02020603050405020304" pitchFamily="18" charset="0"/>
            </a:endParaRPr>
          </a:p>
          <a:p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1325" y="4419600"/>
            <a:ext cx="816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5562600"/>
            <a:ext cx="7556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HNO</a:t>
            </a:r>
            <a:r>
              <a:rPr lang="en-US" altLang="en-US" sz="2800" b="1" baseline="-25000">
                <a:solidFill>
                  <a:schemeClr val="bg1"/>
                </a:solidFill>
              </a:rPr>
              <a:t>3</a:t>
            </a:r>
            <a:r>
              <a:rPr lang="en-US" altLang="en-US" sz="2800" b="1">
                <a:solidFill>
                  <a:schemeClr val="bg1"/>
                </a:solidFill>
              </a:rPr>
              <a:t>, HCl, H</a:t>
            </a:r>
            <a:r>
              <a:rPr lang="en-US" altLang="en-US" sz="2800" b="1" baseline="-25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SO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 and HClO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 are among the only known strong acids.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4400" cy="2706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7696200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The strength of an acid (or base) is determined by the amount of </a:t>
            </a:r>
            <a:r>
              <a:rPr lang="en-US" altLang="en-US" sz="3200" b="1">
                <a:solidFill>
                  <a:schemeClr val="folHlink"/>
                </a:solidFill>
              </a:rPr>
              <a:t>IONIZATION</a:t>
            </a:r>
            <a:r>
              <a:rPr lang="en-US" altLang="en-US" sz="32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6962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 divide acids and bases into STRONG or WEAK ones.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ACID: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  ---&gt;					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about 100% dissociated in water.</a:t>
            </a:r>
          </a:p>
          <a:p>
            <a:pPr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4800"/>
            <a:ext cx="2959100" cy="2362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7M02AN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038600"/>
            <a:ext cx="3657600" cy="2366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1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video>
          </p:childTnLst>
        </p:cTn>
      </p:par>
    </p:tnLst>
    <p:bldLst>
      <p:bldP spid="61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066800"/>
            <a:ext cx="8763000" cy="22098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acids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much less than 100% ionized in water.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is acetic acid = CH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95600"/>
            <a:ext cx="7632700" cy="3505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905000"/>
            <a:ext cx="3987800" cy="4470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886200" cy="3136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2057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320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Base: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 dissociated in water.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 (aq)   ---&gt;  Na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00513" y="3376613"/>
            <a:ext cx="4584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 common strong bases include KOH and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CaO (lime) + 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 --&gt;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28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(slaked lime)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584200" y="3340100"/>
            <a:ext cx="3390900" cy="3276600"/>
            <a:chOff x="368" y="2104"/>
            <a:chExt cx="2136" cy="2064"/>
          </a:xfrm>
        </p:grpSpPr>
        <p:pic>
          <p:nvPicPr>
            <p:cNvPr id="41991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2104"/>
              <a:ext cx="2136" cy="206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911" y="3802"/>
              <a:ext cx="57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CaO</a:t>
              </a:r>
            </a:p>
          </p:txBody>
        </p:sp>
      </p:grp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4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67056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280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base: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than 100% ionized in water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best known weak bases is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ammonia</a:t>
            </a: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(l)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+ 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457200"/>
            <a:ext cx="71628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038600"/>
            <a:ext cx="3073400" cy="2362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17M02AN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38600"/>
            <a:ext cx="3581400" cy="231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1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video>
          </p:childTnLst>
        </p:cTn>
      </p:par>
    </p:tnLst>
    <p:bldLst>
      <p:bldP spid="1229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Bases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6238"/>
            <a:ext cx="8877300" cy="43735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685800" y="1295400"/>
            <a:ext cx="75438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Weak Acids and Bases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175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 acetic acid, HC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(HOAc)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+     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			           		       Conj. base</a:t>
            </a:r>
          </a:p>
          <a:p>
            <a:pPr>
              <a:defRPr/>
            </a:pPr>
            <a:endParaRPr lang="en-US" alt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7876" name="Object 4"/>
          <p:cNvGraphicFramePr>
            <a:graphicFrameLocks/>
          </p:cNvGraphicFramePr>
          <p:nvPr/>
        </p:nvGraphicFramePr>
        <p:xfrm>
          <a:off x="1752600" y="3681413"/>
          <a:ext cx="55800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Microsoft Equation 2.0" r:id="rId3" imgW="4660900" imgH="850900" progId="Equation.2">
                  <p:embed/>
                </p:oleObj>
              </mc:Choice>
              <mc:Fallback>
                <p:oleObj name="Microsoft Equation 2.0" r:id="rId3" imgW="4660900" imgH="8509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81413"/>
                        <a:ext cx="5580063" cy="1008062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57200" y="4954588"/>
            <a:ext cx="83820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(K is designated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for ACID)</a:t>
            </a:r>
          </a:p>
          <a:p>
            <a:pPr>
              <a:lnSpc>
                <a:spcPct val="14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 gives the ratio of ions (split up) to molecules (don’t split up)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autoUpdateAnimBg="0"/>
      <p:bldP spid="207875" grpId="0" build="p" autoUpdateAnimBg="0"/>
      <p:bldP spid="20787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Ionization Constants for Acids/Bases </a:t>
            </a:r>
            <a:endParaRPr lang="en-US" altLang="en-US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38200"/>
            <a:ext cx="5794375" cy="5892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47688" y="1522413"/>
            <a:ext cx="976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391400" y="1503363"/>
            <a:ext cx="1619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</a:t>
            </a:r>
          </a:p>
          <a:p>
            <a:pPr algn="ctr"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Bases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914400" y="29718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8077200" y="2514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1082675" cy="64135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Increase strength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082675" cy="64135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Increase strength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Acids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981200"/>
            <a:ext cx="7188200" cy="2476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174750" y="4730750"/>
            <a:ext cx="67500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acid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[H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Bases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174750" y="4730750"/>
            <a:ext cx="67532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base has K</a:t>
            </a:r>
            <a:r>
              <a:rPr lang="en-US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[OH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12 - 7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81200"/>
            <a:ext cx="6934200" cy="234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702300" cy="622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1981200"/>
            <a:ext cx="2438400" cy="2895600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Relation of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[H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1.00 M HOAc. Calc. the equilibrium concs. of HOAc,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OAc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pH.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[HOAc]	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[OAc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590800" y="4371975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		0		0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14600" y="5029200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590800" y="5562600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1.00-x</a:t>
            </a:r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		x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38" grpId="0"/>
      <p:bldP spid="2232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225285" name="Object 5"/>
          <p:cNvGraphicFramePr>
            <a:graphicFrameLocks/>
          </p:cNvGraphicFramePr>
          <p:nvPr/>
        </p:nvGraphicFramePr>
        <p:xfrm>
          <a:off x="1460500" y="27051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Microsoft Equation 2.0" r:id="rId3" imgW="6324600" imgH="850900" progId="Equation.2">
                  <p:embed/>
                </p:oleObj>
              </mc:Choice>
              <mc:Fallback>
                <p:oleObj name="Microsoft Equation 2.0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051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1050925" y="4038600"/>
            <a:ext cx="7026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This is a quadratic. Solve using quadratic formula.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81000" y="5334000"/>
            <a:ext cx="8458200" cy="946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you can make an approximation if x is very small! (Rule of thumb: 10</a:t>
            </a: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or smaller is ok)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25284" grpId="0" autoUpdateAnimBg="0"/>
      <p:bldP spid="225287" grpId="0" autoUpdateAnimBg="0"/>
      <p:bldP spid="2252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Acids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04800" y="1616075"/>
            <a:ext cx="8486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Have a sour taste.  Vinegar is a solution of acetic acid.  Citrus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fruits contain citric acid.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04800" y="2560638"/>
            <a:ext cx="713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React with certain metals to produce hydrogen gas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04800" y="3140075"/>
            <a:ext cx="825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React with carbonates and bicarbonates to produce carbon 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dioxide gas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04800" y="5103813"/>
            <a:ext cx="274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Have a bitter taste.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04800" y="5713413"/>
            <a:ext cx="586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Feel slippery.  Many soaps contain bases.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85800" y="419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CFEB9"/>
                </a:solidFill>
                <a:latin typeface="Comic Sans MS" panose="030F0702030302020204" pitchFamily="66" charset="0"/>
              </a:rPr>
              <a:t>Bases</a:t>
            </a:r>
          </a:p>
        </p:txBody>
      </p:sp>
      <p:pic>
        <p:nvPicPr>
          <p:cNvPr id="6153" name="Picture 9" descr="j0079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4446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pe0225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4414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52229" name="Object 5"/>
          <p:cNvGraphicFramePr>
            <a:graphicFrameLocks/>
          </p:cNvGraphicFramePr>
          <p:nvPr/>
        </p:nvGraphicFramePr>
        <p:xfrm>
          <a:off x="1104900" y="26289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3" imgW="6324600" imgH="850900" progId="Equation.2">
                  <p:embed/>
                </p:oleObj>
              </mc:Choice>
              <mc:Fallback>
                <p:oleObj name="Equation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6289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4912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 assume x is very small because K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so small.</a:t>
            </a:r>
            <a:endParaRPr lang="en-US" sz="2800" b="1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26312" name="Object 8"/>
          <p:cNvGraphicFramePr>
            <a:graphicFrameLocks/>
          </p:cNvGraphicFramePr>
          <p:nvPr/>
        </p:nvGraphicFramePr>
        <p:xfrm>
          <a:off x="3136900" y="46228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5" imgW="3302000" imgH="800100" progId="Equation.2">
                  <p:embed/>
                </p:oleObj>
              </mc:Choice>
              <mc:Fallback>
                <p:oleObj name="Equation" r:id="rId5" imgW="3302000" imgH="800100" progId="Equation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6228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Now we can more easily solve this approximate expression.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1" grpId="0" autoUpdateAnimBg="0"/>
      <p:bldP spid="22631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122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Approximating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K is really small, the equilibrium concentrations will be nearly the same as the initial concentrations.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Example: 0.20 – x is just about 0.20 if x is really small.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K is 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smaller (10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etc.), you should approximate. Otherwise, you have to use the quadratic.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Equilibria Involving A Weak Acid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expression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54277" name="Object 5"/>
          <p:cNvGraphicFramePr>
            <a:graphicFrameLocks/>
          </p:cNvGraphicFramePr>
          <p:nvPr/>
        </p:nvGraphicFramePr>
        <p:xfrm>
          <a:off x="2927350" y="26416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3302000" imgH="800100" progId="Equation.2">
                  <p:embed/>
                </p:oleObj>
              </mc:Choice>
              <mc:Fallback>
                <p:oleObj name="Equation" r:id="rId3" imgW="3302000" imgH="8001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6416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957263" y="3657600"/>
            <a:ext cx="722947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 [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OAc</a:t>
            </a:r>
            <a:r>
              <a:rPr lang="en-US" sz="2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 =  -log (4.2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 =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2.37</a:t>
            </a:r>
          </a:p>
          <a:p>
            <a:pPr>
              <a:lnSpc>
                <a:spcPct val="150000"/>
              </a:lnSpc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Acid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200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the pH of a 0.0010 M solution of formic acid,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 + 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 solution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4.2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M,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3.37</a:t>
            </a: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Exact Solution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[HCO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3.4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[HCO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H]  =  0.0010 - 3.4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0.0007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3.47 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98500" y="8382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		0		0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0.010 - x	x 		x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  <p:bldP spid="231430" grpId="0"/>
      <p:bldP spid="2314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equilibrium concs. in ICE table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	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		0		0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  <a:endParaRPr lang="en-US" sz="2800" b="1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0.010 - x	x 		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366" grpId="0"/>
      <p:bldP spid="27136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the equilibrium expression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233476" name="Object 4"/>
          <p:cNvGraphicFramePr>
            <a:graphicFrameLocks/>
          </p:cNvGraphicFramePr>
          <p:nvPr/>
        </p:nvGraphicFramePr>
        <p:xfrm>
          <a:off x="990600" y="3302000"/>
          <a:ext cx="6540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3" imgW="6553200" imgH="876300" progId="Equation.2">
                  <p:embed/>
                </p:oleObj>
              </mc:Choice>
              <mc:Fallback>
                <p:oleObj name="Equation" r:id="rId3" imgW="6553200" imgH="8763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02000"/>
                        <a:ext cx="6540500" cy="8636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669925" y="4408488"/>
            <a:ext cx="8120063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Assume x is small, so</a:t>
            </a:r>
          </a:p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		x = [OH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[NH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0.010 - 4.2 x 10</a:t>
            </a:r>
            <a:r>
              <a:rPr lang="en-US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≈  0.010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approximation is valid	!</a:t>
            </a:r>
          </a:p>
          <a:p>
            <a:pPr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3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Calc. the pH.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_chm" pitchFamily="2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pH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 4.2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pOH = - log 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 =  3.37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+ pOH = 14,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= 10.63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159000"/>
            <a:ext cx="1187450" cy="3302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609600"/>
          </a:xfrm>
        </p:spPr>
        <p:txBody>
          <a:bodyPr/>
          <a:lstStyle/>
          <a:p>
            <a:pPr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Acid/Base Reactions: Summary</a:t>
            </a:r>
            <a:endParaRPr lang="en-US" altLang="en-US" smtClean="0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990600" y="1524000"/>
            <a:ext cx="716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2463"/>
            <a:ext cx="8915400" cy="27257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4953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</a:rPr>
              <a:t>Some Properties of Acids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Produce H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 (as H</a:t>
            </a:r>
            <a:r>
              <a:rPr lang="en-US" altLang="en-US" sz="2100" b="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100" b="0" smtClean="0">
                <a:solidFill>
                  <a:schemeClr val="bg1"/>
                </a:solidFill>
              </a:rPr>
              <a:t>O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) ions in water  (the hydronium ion is a hydrogen ion attached to a water molecule)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Taste sour            	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Corrode metals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Electrolytes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React with bases to form a salt and water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pH is less than 7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Turns blue litmus paper to red  “Blue to Red A-CID”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endParaRPr lang="en-US" altLang="en-US" sz="2100" smtClean="0">
              <a:solidFill>
                <a:schemeClr val="hlink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3" imgW="845889" imgH="806609" progId="MS_ClipArt_Gallery.2">
                  <p:embed/>
                </p:oleObj>
              </mc:Choice>
              <mc:Fallback>
                <p:oleObj name="Clip" r:id="rId3" imgW="845889" imgH="80660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Paper testing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tests like litmus paper and pH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a stirring rod into the solution and stir.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the stirring rod out, and place a drop of the solution from the end of the stirring rod onto a piece of the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and record the color change.  Note what the color indicates.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only use a small portion of the paper.  You can use one piece of paper for several tests.</a:t>
            </a:r>
          </a:p>
        </p:txBody>
      </p:sp>
      <p:pic>
        <p:nvPicPr>
          <p:cNvPr id="62468" name="Picture 4" descr="litm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25" y="2590800"/>
            <a:ext cx="27463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 descr="litmus bott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6096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6" descr="ph-paper-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7263"/>
            <a:ext cx="24479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6265863"/>
            <a:ext cx="16002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1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609600" y="942975"/>
            <a:ext cx="812958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228600"/>
            <a:ext cx="2133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pH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meter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the voltage of the electrolyte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Converts the voltage to pH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cheap, accurate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calibrated with a buffer solution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971800" cy="2914650"/>
          </a:xfrm>
          <a:noFill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indicators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410200" cy="41148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Indicators are dyes that can be added that will change color in the presence of an acid or base.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indicators only work in a specific range of pH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Once the drops are added, the sample is ruined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dyes are natural, like radish skin or red cabbage</a:t>
            </a:r>
          </a:p>
        </p:txBody>
      </p:sp>
      <p:pic>
        <p:nvPicPr>
          <p:cNvPr id="65540" name="Picture 4" descr="pool pH k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168775"/>
            <a:ext cx="27432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universal indic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14825"/>
            <a:ext cx="3276600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2" name="Picture 6" descr="cabjui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38200"/>
            <a:ext cx="3238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redcab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971800"/>
            <a:ext cx="2305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ACID-BASE REACTIONS</a:t>
            </a:r>
            <a:b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Titrations</a:t>
            </a:r>
            <a:endParaRPr lang="en-US" altLang="en-US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2 NaOH(aq)  ---&gt;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2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O(liq)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out this reaction using 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mtClean="0"/>
          </a:p>
          <a:p>
            <a:pPr>
              <a:buFontTx/>
              <a:buNone/>
              <a:defRPr/>
            </a:pPr>
            <a:endParaRPr lang="en-US" altLang="en-US" smtClean="0"/>
          </a:p>
          <a:p>
            <a:pPr>
              <a:buFontTx/>
              <a:buNone/>
              <a:defRPr/>
            </a:pPr>
            <a:r>
              <a:rPr lang="en-US" altLang="en-US" smtClean="0"/>
              <a:t> 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419350" y="4184650"/>
            <a:ext cx="5307013" cy="2159000"/>
            <a:chOff x="1524" y="2636"/>
            <a:chExt cx="3343" cy="1360"/>
          </a:xfrm>
        </p:grpSpPr>
        <p:pic>
          <p:nvPicPr>
            <p:cNvPr id="6656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2636"/>
              <a:ext cx="2032" cy="1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687" y="3024"/>
              <a:ext cx="1180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Oxalic acid,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</a:t>
              </a:r>
              <a:r>
                <a:rPr lang="en-US" sz="28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25513"/>
            <a:ext cx="8483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03200"/>
            <a:ext cx="79803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Setup for titrating an acid with a base</a:t>
            </a:r>
            <a:endParaRPr lang="en-US" sz="20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buret.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192463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2362200"/>
            <a:ext cx="4495800" cy="38862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447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LAB PROBLEM #1:   Standardize a solution of NaOH — i.e., accurately determine its concentration.</a:t>
            </a:r>
          </a:p>
        </p:txBody>
      </p:sp>
      <p:pic>
        <p:nvPicPr>
          <p:cNvPr id="696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52588"/>
            <a:ext cx="3008312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water to the 3.0 M solution to lower its concentration to 0.50 M </a:t>
            </a:r>
          </a:p>
          <a:p>
            <a:pPr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Dilute the solution!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371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193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7113" y="2333625"/>
            <a:ext cx="4262437" cy="1063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But how much water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do we add?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200" b="0" smtClean="0">
                <a:solidFill>
                  <a:srgbClr val="FCFEB9"/>
                </a:solidFill>
              </a:rPr>
              <a:t>Acid Nomenclature Review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Oxygen</a:t>
            </a: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endParaRPr lang="en-US" sz="24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w/Oxygen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 the cafeteria, you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something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106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water is added?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 is that ---&gt;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14400" y="3578225"/>
            <a:ext cx="7345363" cy="1222375"/>
            <a:chOff x="624" y="2254"/>
            <a:chExt cx="4627" cy="770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624" y="2256"/>
              <a:ext cx="4560" cy="768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920" y="2254"/>
              <a:ext cx="4331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moles of NaOH in ORIGINAL solution =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     moles of NaOH in FINAL solution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95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original solution =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(3.0 mol/L)(0.050 L)  =  0.5 M NaOH  X  V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final solution must also = 0.15 mol NaOH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final solution =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(0.15 mol NaOH)  /  (0.50 M)  = 0.30 L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    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905000"/>
            <a:ext cx="2667000" cy="4343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250 mL of water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50.0 mL of 3.0 M NaOH to make 300 mL of 0.50 M NaOH.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</a:p>
        </p:txBody>
      </p:sp>
      <p:pic>
        <p:nvPicPr>
          <p:cNvPr id="747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907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09600" y="3200400"/>
            <a:ext cx="4724400" cy="1295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858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shortcut</a:t>
            </a:r>
          </a:p>
          <a:p>
            <a:pPr>
              <a:spcBef>
                <a:spcPct val="120000"/>
              </a:spcBef>
              <a:buFontTx/>
              <a:buNone/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pic>
        <p:nvPicPr>
          <p:cNvPr id="757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54188"/>
            <a:ext cx="18669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587750"/>
            <a:ext cx="1401762" cy="2717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Preparing Solutions by Dilution</a:t>
            </a:r>
            <a:endParaRPr lang="en-US" alt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You try this dilution problem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162800" cy="51816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You have a stock bottle of hydrochloric acid, which is 12.1 M.  You need 400. mL of 0.10 M HCl.  How much of the acid and how much water will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HBr 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(aq)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42338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bromic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9400" y="2895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carbon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9400" y="4038600"/>
            <a:ext cx="38115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sulfur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ous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Name ‘Em!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2457450" cy="3505200"/>
          </a:xfrm>
        </p:spPr>
        <p:txBody>
          <a:bodyPr/>
          <a:lstStyle/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A2C1FE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CEDDFE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Pages>74</Pages>
  <Words>2424</Words>
  <Application>Microsoft Office PowerPoint</Application>
  <PresentationFormat>Letter Paper (8.5x11 in)</PresentationFormat>
  <Paragraphs>414</Paragraphs>
  <Slides>74</Slides>
  <Notes>3</Notes>
  <HiddenSlides>0</HiddenSlides>
  <MMClips>9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91" baseType="lpstr">
      <vt:lpstr>66 Helvetica MediumItalic</vt:lpstr>
      <vt:lpstr>Arial</vt:lpstr>
      <vt:lpstr>Comic Sans MS</vt:lpstr>
      <vt:lpstr>FEBTechnical</vt:lpstr>
      <vt:lpstr>MS LineDraw</vt:lpstr>
      <vt:lpstr>symb_chm</vt:lpstr>
      <vt:lpstr>Symbol</vt:lpstr>
      <vt:lpstr>Times</vt:lpstr>
      <vt:lpstr>Times New Roman</vt:lpstr>
      <vt:lpstr>Trebuchet MS</vt:lpstr>
      <vt:lpstr>Wingdings</vt:lpstr>
      <vt:lpstr>Microsoft Office 98</vt:lpstr>
      <vt:lpstr>Clip</vt:lpstr>
      <vt:lpstr>Document</vt:lpstr>
      <vt:lpstr>Microsoft ClipArt Gallery</vt:lpstr>
      <vt:lpstr>Microsoft Equation 2.0</vt:lpstr>
      <vt:lpstr>Equation</vt:lpstr>
      <vt:lpstr>The Chemistry of Acids and Bases</vt:lpstr>
      <vt:lpstr>Acid and Bases</vt:lpstr>
      <vt:lpstr>Acid and Bases</vt:lpstr>
      <vt:lpstr>Acid and Bases</vt:lpstr>
      <vt:lpstr>Acids</vt:lpstr>
      <vt:lpstr>Some Properties of Acids</vt:lpstr>
      <vt:lpstr>Acid Nomenclature Review</vt:lpstr>
      <vt:lpstr>Acid Nomenclature Review</vt:lpstr>
      <vt:lpstr>Name ‘Em!</vt:lpstr>
      <vt:lpstr>Some Properties of Bases</vt:lpstr>
      <vt:lpstr>Some Common Bases</vt:lpstr>
      <vt:lpstr>Acid/Base definitions</vt:lpstr>
      <vt:lpstr>PowerPoint Presentation</vt:lpstr>
      <vt:lpstr>Acid/Base Definitions</vt:lpstr>
      <vt:lpstr>PowerPoint Presentation</vt:lpstr>
      <vt:lpstr>ACID-BASE THEORIES</vt:lpstr>
      <vt:lpstr>Conjugate Pairs</vt:lpstr>
      <vt:lpstr>Learning Check!</vt:lpstr>
      <vt:lpstr>Acids &amp; Base Definitions</vt:lpstr>
      <vt:lpstr>Lewis Acids &amp; Bases</vt:lpstr>
      <vt:lpstr>Lewis Acid/Base Reaction</vt:lpstr>
      <vt:lpstr>Lewis Acid-Base Interactions in Biology</vt:lpstr>
      <vt:lpstr>The pH scale is a way of expressing the strength of acids and bases.  Instead of using very small numbers, we just use the NEGATIVE power of 10 on the Molarity of the H+ (or OH-) ion.  Under 7  = acid     7 = neutral Over 7 = base</vt:lpstr>
      <vt:lpstr>pH of Common Substances</vt:lpstr>
      <vt:lpstr>Calculating the pH</vt:lpstr>
      <vt:lpstr>Try These!</vt:lpstr>
      <vt:lpstr>pH calculations – Solving for H+</vt:lpstr>
      <vt:lpstr>pH calculations – Solving for H+</vt:lpstr>
      <vt:lpstr>More About Water</vt:lpstr>
      <vt:lpstr>More About Water</vt:lpstr>
      <vt:lpstr>pOH</vt:lpstr>
      <vt:lpstr>PowerPoint Presentation</vt:lpstr>
      <vt:lpstr>[H3O+], [OH-] and pH</vt:lpstr>
      <vt:lpstr>PowerPoint Presentation</vt:lpstr>
      <vt:lpstr>PowerPoint Presentation</vt:lpstr>
      <vt:lpstr>PowerPoint Presentation</vt:lpstr>
      <vt:lpstr>PowerPoint Presentation</vt:lpstr>
      <vt:lpstr>Strong and Weak Acids/Bases</vt:lpstr>
      <vt:lpstr>PowerPoint Presentation</vt:lpstr>
      <vt:lpstr>PowerPoint Presentation</vt:lpstr>
      <vt:lpstr>PowerPoint Presentation</vt:lpstr>
      <vt:lpstr>Weak Bases</vt:lpstr>
      <vt:lpstr>Equilibria Involving  Weak Acids and Bases</vt:lpstr>
      <vt:lpstr>Ionization Constants for Acids/Bases </vt:lpstr>
      <vt:lpstr>Equilibrium Constants   for Weak Acids</vt:lpstr>
      <vt:lpstr>Equilibrium Constants   for Weak Bases</vt:lpstr>
      <vt:lpstr>Relation of Ka, Kb, [H3O+] and pH</vt:lpstr>
      <vt:lpstr>Equilibria Involving A Weak Acid</vt:lpstr>
      <vt:lpstr>Equilibria Involving A Weak Acid</vt:lpstr>
      <vt:lpstr>Equilibria Involving A Weak Acid</vt:lpstr>
      <vt:lpstr>Approximating</vt:lpstr>
      <vt:lpstr>Equilibria Involving A Weak Acid</vt:lpstr>
      <vt:lpstr>Equilibria Involving A Weak Acid</vt:lpstr>
      <vt:lpstr>Equilibria Involving A Weak Base</vt:lpstr>
      <vt:lpstr>Equilibria Involving A Weak Base</vt:lpstr>
      <vt:lpstr>Equilibria Involving A Weak Base</vt:lpstr>
      <vt:lpstr>Equilibria Involving A Weak Base</vt:lpstr>
      <vt:lpstr>Types of Acid/Base Reactions: Summary</vt:lpstr>
      <vt:lpstr>pH testing</vt:lpstr>
      <vt:lpstr>Paper testing</vt:lpstr>
      <vt:lpstr>PowerPoint Presentation</vt:lpstr>
      <vt:lpstr>pH meter</vt:lpstr>
      <vt:lpstr>pH indicators</vt:lpstr>
      <vt:lpstr>ACID-BASE REACTIONS Titrations</vt:lpstr>
      <vt:lpstr>PowerPoint Presentation</vt:lpstr>
      <vt:lpstr>Titration</vt:lpstr>
      <vt:lpstr>LAB PROBLEM #1:   Standardize a solution of NaOH — i.e., accurately determine its concentration.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Preparing Solutions by Dilution</vt:lpstr>
      <vt:lpstr>You try this dilution problem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dc:description/>
  <cp:lastModifiedBy>Rapp, Delbert N</cp:lastModifiedBy>
  <cp:revision>258</cp:revision>
  <cp:lastPrinted>1997-03-04T21:31:49Z</cp:lastPrinted>
  <dcterms:created xsi:type="dcterms:W3CDTF">1996-06-25T23:08:44Z</dcterms:created>
  <dcterms:modified xsi:type="dcterms:W3CDTF">2020-02-03T16:44:32Z</dcterms:modified>
</cp:coreProperties>
</file>